
<file path=[Content_Types].xml><?xml version="1.0" encoding="utf-8"?>
<Types xmlns="http://schemas.openxmlformats.org/package/2006/content-types">
  <Default Extension="bin" ContentType="image/unknown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70" r:id="rId11"/>
    <p:sldId id="268" r:id="rId12"/>
    <p:sldId id="271" r:id="rId13"/>
    <p:sldId id="272" r:id="rId14"/>
    <p:sldId id="269" r:id="rId15"/>
    <p:sldId id="273" r:id="rId16"/>
    <p:sldId id="259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4" r:id="rId26"/>
    <p:sldId id="282" r:id="rId27"/>
    <p:sldId id="283" r:id="rId2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911B5A-EB4E-46F8-927D-88C45A361D75}" v="16" dt="2026-04-22T13:30:13.4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41" autoAdjust="0"/>
    <p:restoredTop sz="94610"/>
  </p:normalViewPr>
  <p:slideViewPr>
    <p:cSldViewPr snapToGrid="0" snapToObjects="1">
      <p:cViewPr varScale="1">
        <p:scale>
          <a:sx n="113" d="100"/>
          <a:sy n="113" d="100"/>
        </p:scale>
        <p:origin x="120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urelio Useche Kislinger" userId="1291dd01849784cc" providerId="LiveId" clId="{1B909804-1C02-49AD-9833-9E0A3768E3E4}"/>
    <pc:docChg chg="undo redo custSel addSld delSld modSld sldOrd">
      <pc:chgData name="Aurelio Useche Kislinger" userId="1291dd01849784cc" providerId="LiveId" clId="{1B909804-1C02-49AD-9833-9E0A3768E3E4}" dt="2026-04-30T12:11:07.747" v="1782" actId="20577"/>
      <pc:docMkLst>
        <pc:docMk/>
      </pc:docMkLst>
      <pc:sldChg chg="modSp mod ord">
        <pc:chgData name="Aurelio Useche Kislinger" userId="1291dd01849784cc" providerId="LiveId" clId="{1B909804-1C02-49AD-9833-9E0A3768E3E4}" dt="2026-04-30T12:11:07.747" v="1782" actId="20577"/>
        <pc:sldMkLst>
          <pc:docMk/>
          <pc:sldMk cId="0" sldId="256"/>
        </pc:sldMkLst>
        <pc:spChg chg="mod">
          <ac:chgData name="Aurelio Useche Kislinger" userId="1291dd01849784cc" providerId="LiveId" clId="{1B909804-1C02-49AD-9833-9E0A3768E3E4}" dt="2026-04-22T13:18:00.046" v="1149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30T12:11:07.747" v="1782" actId="20577"/>
          <ac:spMkLst>
            <pc:docMk/>
            <pc:sldMk cId="0" sldId="256"/>
            <ac:spMk id="10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3:32:02.187" v="1322" actId="20577"/>
          <ac:spMkLst>
            <pc:docMk/>
            <pc:sldMk cId="0" sldId="256"/>
            <ac:spMk id="19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18T21:42:29.509" v="148" actId="27107"/>
        <pc:sldMkLst>
          <pc:docMk/>
          <pc:sldMk cId="0" sldId="257"/>
        </pc:sldMkLst>
        <pc:spChg chg="mod">
          <ac:chgData name="Aurelio Useche Kislinger" userId="1291dd01849784cc" providerId="LiveId" clId="{1B909804-1C02-49AD-9833-9E0A3768E3E4}" dt="2026-04-18T21:42:29.509" v="148" actId="27107"/>
          <ac:spMkLst>
            <pc:docMk/>
            <pc:sldMk cId="0" sldId="257"/>
            <ac:spMk id="8" creationId="{00000000-0000-0000-0000-000000000000}"/>
          </ac:spMkLst>
        </pc:spChg>
      </pc:sldChg>
      <pc:sldChg chg="modSp mod ord">
        <pc:chgData name="Aurelio Useche Kislinger" userId="1291dd01849784cc" providerId="LiveId" clId="{1B909804-1C02-49AD-9833-9E0A3768E3E4}" dt="2026-04-22T13:30:00.878" v="1320" actId="790"/>
        <pc:sldMkLst>
          <pc:docMk/>
          <pc:sldMk cId="0" sldId="258"/>
        </pc:sldMkLst>
        <pc:spChg chg="mod">
          <ac:chgData name="Aurelio Useche Kislinger" userId="1291dd01849784cc" providerId="LiveId" clId="{1B909804-1C02-49AD-9833-9E0A3768E3E4}" dt="2026-04-22T13:30:00.878" v="1320" actId="790"/>
          <ac:spMkLst>
            <pc:docMk/>
            <pc:sldMk cId="0" sldId="258"/>
            <ac:spMk id="1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42:12.599" v="932" actId="20577"/>
          <ac:spMkLst>
            <pc:docMk/>
            <pc:sldMk cId="0" sldId="258"/>
            <ac:spMk id="2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3:27:05.770" v="1315" actId="313"/>
          <ac:spMkLst>
            <pc:docMk/>
            <pc:sldMk cId="0" sldId="258"/>
            <ac:spMk id="34" creationId="{00000000-0000-0000-0000-000000000000}"/>
          </ac:spMkLst>
        </pc:spChg>
      </pc:sldChg>
      <pc:sldChg chg="ord">
        <pc:chgData name="Aurelio Useche Kislinger" userId="1291dd01849784cc" providerId="LiveId" clId="{1B909804-1C02-49AD-9833-9E0A3768E3E4}" dt="2026-04-22T13:08:14.255" v="1040"/>
        <pc:sldMkLst>
          <pc:docMk/>
          <pc:sldMk cId="0" sldId="259"/>
        </pc:sldMkLst>
      </pc:sldChg>
      <pc:sldChg chg="ord">
        <pc:chgData name="Aurelio Useche Kislinger" userId="1291dd01849784cc" providerId="LiveId" clId="{1B909804-1C02-49AD-9833-9E0A3768E3E4}" dt="2026-04-22T13:09:31.836" v="1044"/>
        <pc:sldMkLst>
          <pc:docMk/>
          <pc:sldMk cId="0" sldId="260"/>
        </pc:sldMkLst>
      </pc:sldChg>
      <pc:sldChg chg="modSp mod">
        <pc:chgData name="Aurelio Useche Kislinger" userId="1291dd01849784cc" providerId="LiveId" clId="{1B909804-1C02-49AD-9833-9E0A3768E3E4}" dt="2026-04-22T15:11:14.874" v="1614" actId="6549"/>
        <pc:sldMkLst>
          <pc:docMk/>
          <pc:sldMk cId="0" sldId="261"/>
        </pc:sldMkLst>
        <pc:spChg chg="mod">
          <ac:chgData name="Aurelio Useche Kislinger" userId="1291dd01849784cc" providerId="LiveId" clId="{1B909804-1C02-49AD-9833-9E0A3768E3E4}" dt="2026-04-22T15:11:14.874" v="1614" actId="6549"/>
          <ac:spMkLst>
            <pc:docMk/>
            <pc:sldMk cId="0" sldId="261"/>
            <ac:spMk id="7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18T21:56:41.891" v="209" actId="1076"/>
        <pc:sldMkLst>
          <pc:docMk/>
          <pc:sldMk cId="0" sldId="262"/>
        </pc:sldMkLst>
        <pc:spChg chg="mod">
          <ac:chgData name="Aurelio Useche Kislinger" userId="1291dd01849784cc" providerId="LiveId" clId="{1B909804-1C02-49AD-9833-9E0A3768E3E4}" dt="2026-04-18T21:55:16.039" v="198" actId="14100"/>
          <ac:spMkLst>
            <pc:docMk/>
            <pc:sldMk cId="0" sldId="262"/>
            <ac:spMk id="1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6:08.150" v="206" actId="14100"/>
          <ac:spMkLst>
            <pc:docMk/>
            <pc:sldMk cId="0" sldId="262"/>
            <ac:spMk id="1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5:34.741" v="203" actId="1076"/>
          <ac:spMkLst>
            <pc:docMk/>
            <pc:sldMk cId="0" sldId="262"/>
            <ac:spMk id="1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1:30.170" v="178" actId="1076"/>
          <ac:spMkLst>
            <pc:docMk/>
            <pc:sldMk cId="0" sldId="262"/>
            <ac:spMk id="2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1:11.356" v="176" actId="1076"/>
          <ac:spMkLst>
            <pc:docMk/>
            <pc:sldMk cId="0" sldId="262"/>
            <ac:spMk id="4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1:44.899" v="180" actId="1076"/>
          <ac:spMkLst>
            <pc:docMk/>
            <pc:sldMk cId="0" sldId="262"/>
            <ac:spMk id="4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1:53.788" v="181" actId="1076"/>
          <ac:spMkLst>
            <pc:docMk/>
            <pc:sldMk cId="0" sldId="262"/>
            <ac:spMk id="4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2:13.863" v="184" actId="1076"/>
          <ac:spMkLst>
            <pc:docMk/>
            <pc:sldMk cId="0" sldId="262"/>
            <ac:spMk id="4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2:27.793" v="185" actId="1076"/>
          <ac:spMkLst>
            <pc:docMk/>
            <pc:sldMk cId="0" sldId="262"/>
            <ac:spMk id="47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5:13.746" v="196" actId="1076"/>
          <ac:spMkLst>
            <pc:docMk/>
            <pc:sldMk cId="0" sldId="262"/>
            <ac:spMk id="48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2:35.804" v="186" actId="1076"/>
          <ac:spMkLst>
            <pc:docMk/>
            <pc:sldMk cId="0" sldId="262"/>
            <ac:spMk id="5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0:58.994" v="174" actId="1076"/>
          <ac:spMkLst>
            <pc:docMk/>
            <pc:sldMk cId="0" sldId="262"/>
            <ac:spMk id="5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2:49.171" v="188" actId="14100"/>
          <ac:spMkLst>
            <pc:docMk/>
            <pc:sldMk cId="0" sldId="262"/>
            <ac:spMk id="58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3:05.150" v="189" actId="1076"/>
          <ac:spMkLst>
            <pc:docMk/>
            <pc:sldMk cId="0" sldId="262"/>
            <ac:spMk id="5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3:24.143" v="190" actId="1076"/>
          <ac:spMkLst>
            <pc:docMk/>
            <pc:sldMk cId="0" sldId="262"/>
            <ac:spMk id="60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5:39.704" v="205" actId="1076"/>
          <ac:spMkLst>
            <pc:docMk/>
            <pc:sldMk cId="0" sldId="262"/>
            <ac:spMk id="6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6:13.572" v="207" actId="1076"/>
          <ac:spMkLst>
            <pc:docMk/>
            <pc:sldMk cId="0" sldId="262"/>
            <ac:spMk id="6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1:56:27.480" v="208" actId="1076"/>
          <ac:spMkLst>
            <pc:docMk/>
            <pc:sldMk cId="0" sldId="262"/>
            <ac:spMk id="68" creationId="{00000000-0000-0000-0000-000000000000}"/>
          </ac:spMkLst>
        </pc:spChg>
        <pc:picChg chg="mod">
          <ac:chgData name="Aurelio Useche Kislinger" userId="1291dd01849784cc" providerId="LiveId" clId="{1B909804-1C02-49AD-9833-9E0A3768E3E4}" dt="2026-04-18T21:51:38.911" v="179" actId="1076"/>
          <ac:picMkLst>
            <pc:docMk/>
            <pc:sldMk cId="0" sldId="262"/>
            <ac:picMk id="43" creationId="{00000000-0000-0000-0000-000000000000}"/>
          </ac:picMkLst>
        </pc:picChg>
        <pc:picChg chg="mod">
          <ac:chgData name="Aurelio Useche Kislinger" userId="1291dd01849784cc" providerId="LiveId" clId="{1B909804-1C02-49AD-9833-9E0A3768E3E4}" dt="2026-04-18T21:52:40.600" v="187" actId="1076"/>
          <ac:picMkLst>
            <pc:docMk/>
            <pc:sldMk cId="0" sldId="262"/>
            <ac:picMk id="57" creationId="{00000000-0000-0000-0000-000000000000}"/>
          </ac:picMkLst>
        </pc:picChg>
        <pc:picChg chg="mod">
          <ac:chgData name="Aurelio Useche Kislinger" userId="1291dd01849784cc" providerId="LiveId" clId="{1B909804-1C02-49AD-9833-9E0A3768E3E4}" dt="2026-04-18T21:56:41.891" v="209" actId="1076"/>
          <ac:picMkLst>
            <pc:docMk/>
            <pc:sldMk cId="0" sldId="262"/>
            <ac:picMk id="65" creationId="{00000000-0000-0000-0000-000000000000}"/>
          </ac:picMkLst>
        </pc:picChg>
      </pc:sldChg>
      <pc:sldChg chg="delSp modSp mod">
        <pc:chgData name="Aurelio Useche Kislinger" userId="1291dd01849784cc" providerId="LiveId" clId="{1B909804-1C02-49AD-9833-9E0A3768E3E4}" dt="2026-04-22T12:53:56.458" v="1010" actId="20577"/>
        <pc:sldMkLst>
          <pc:docMk/>
          <pc:sldMk cId="0" sldId="263"/>
        </pc:sldMkLst>
        <pc:spChg chg="mod">
          <ac:chgData name="Aurelio Useche Kislinger" userId="1291dd01849784cc" providerId="LiveId" clId="{1B909804-1C02-49AD-9833-9E0A3768E3E4}" dt="2026-04-22T12:52:04.143" v="984" actId="6549"/>
          <ac:spMkLst>
            <pc:docMk/>
            <pc:sldMk cId="0" sldId="263"/>
            <ac:spMk id="2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53:56.458" v="1010" actId="20577"/>
          <ac:spMkLst>
            <pc:docMk/>
            <pc:sldMk cId="0" sldId="263"/>
            <ac:spMk id="2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53:03.794" v="999" actId="20577"/>
          <ac:spMkLst>
            <pc:docMk/>
            <pc:sldMk cId="0" sldId="263"/>
            <ac:spMk id="28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48:10.982" v="961" actId="1076"/>
          <ac:spMkLst>
            <pc:docMk/>
            <pc:sldMk cId="0" sldId="263"/>
            <ac:spMk id="2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48:23.947" v="966" actId="20577"/>
          <ac:spMkLst>
            <pc:docMk/>
            <pc:sldMk cId="0" sldId="263"/>
            <ac:spMk id="3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00:30.999" v="259" actId="1076"/>
          <ac:spMkLst>
            <pc:docMk/>
            <pc:sldMk cId="0" sldId="263"/>
            <ac:spMk id="3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00:43.938" v="260" actId="1076"/>
          <ac:spMkLst>
            <pc:docMk/>
            <pc:sldMk cId="0" sldId="263"/>
            <ac:spMk id="4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2:48:07.877" v="960" actId="1076"/>
          <ac:spMkLst>
            <pc:docMk/>
            <pc:sldMk cId="0" sldId="263"/>
            <ac:spMk id="47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0T12:48:28.819" v="832" actId="20577"/>
        <pc:sldMkLst>
          <pc:docMk/>
          <pc:sldMk cId="0" sldId="264"/>
        </pc:sldMkLst>
        <pc:spChg chg="mod">
          <ac:chgData name="Aurelio Useche Kislinger" userId="1291dd01849784cc" providerId="LiveId" clId="{1B909804-1C02-49AD-9833-9E0A3768E3E4}" dt="2026-04-19T14:54:34.974" v="636" actId="113"/>
          <ac:spMkLst>
            <pc:docMk/>
            <pc:sldMk cId="0" sldId="264"/>
            <ac:spMk id="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9T14:54:52.904" v="638" actId="113"/>
          <ac:spMkLst>
            <pc:docMk/>
            <pc:sldMk cId="0" sldId="264"/>
            <ac:spMk id="1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0T12:48:28.819" v="832" actId="20577"/>
          <ac:spMkLst>
            <pc:docMk/>
            <pc:sldMk cId="0" sldId="264"/>
            <ac:spMk id="22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3T01:57:58.929" v="1752" actId="790"/>
        <pc:sldMkLst>
          <pc:docMk/>
          <pc:sldMk cId="0" sldId="267"/>
        </pc:sldMkLst>
        <pc:spChg chg="mod">
          <ac:chgData name="Aurelio Useche Kislinger" userId="1291dd01849784cc" providerId="LiveId" clId="{1B909804-1C02-49AD-9833-9E0A3768E3E4}" dt="2026-04-18T22:04:44.882" v="354" actId="1076"/>
          <ac:spMkLst>
            <pc:docMk/>
            <pc:sldMk cId="0" sldId="267"/>
            <ac:spMk id="1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05:21.905" v="368" actId="20577"/>
          <ac:spMkLst>
            <pc:docMk/>
            <pc:sldMk cId="0" sldId="267"/>
            <ac:spMk id="1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06:42.952" v="402" actId="313"/>
          <ac:spMkLst>
            <pc:docMk/>
            <pc:sldMk cId="0" sldId="267"/>
            <ac:spMk id="2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3T01:57:58.929" v="1752" actId="790"/>
          <ac:spMkLst>
            <pc:docMk/>
            <pc:sldMk cId="0" sldId="267"/>
            <ac:spMk id="2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03:33.999" v="309" actId="1076"/>
          <ac:spMkLst>
            <pc:docMk/>
            <pc:sldMk cId="0" sldId="267"/>
            <ac:spMk id="23" creationId="{00000000-0000-0000-0000-000000000000}"/>
          </ac:spMkLst>
        </pc:spChg>
      </pc:sldChg>
      <pc:sldChg chg="addSp delSp modSp mod ord">
        <pc:chgData name="Aurelio Useche Kislinger" userId="1291dd01849784cc" providerId="LiveId" clId="{1B909804-1C02-49AD-9833-9E0A3768E3E4}" dt="2026-04-22T13:55:39.220" v="1450" actId="6549"/>
        <pc:sldMkLst>
          <pc:docMk/>
          <pc:sldMk cId="0" sldId="268"/>
        </pc:sldMkLst>
        <pc:spChg chg="mod">
          <ac:chgData name="Aurelio Useche Kislinger" userId="1291dd01849784cc" providerId="LiveId" clId="{1B909804-1C02-49AD-9833-9E0A3768E3E4}" dt="2026-04-22T13:49:29.617" v="1324" actId="1076"/>
          <ac:spMkLst>
            <pc:docMk/>
            <pc:sldMk cId="0" sldId="268"/>
            <ac:spMk id="1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3:55:39.220" v="1450" actId="6549"/>
          <ac:spMkLst>
            <pc:docMk/>
            <pc:sldMk cId="0" sldId="268"/>
            <ac:spMk id="2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3:55:27.987" v="1449" actId="20577"/>
          <ac:spMkLst>
            <pc:docMk/>
            <pc:sldMk cId="0" sldId="268"/>
            <ac:spMk id="36" creationId="{00000000-0000-0000-0000-000000000000}"/>
          </ac:spMkLst>
        </pc:spChg>
      </pc:sldChg>
      <pc:sldChg chg="addSp delSp modSp mod ord">
        <pc:chgData name="Aurelio Useche Kislinger" userId="1291dd01849784cc" providerId="LiveId" clId="{1B909804-1C02-49AD-9833-9E0A3768E3E4}" dt="2026-04-22T15:28:02.043" v="1652" actId="790"/>
        <pc:sldMkLst>
          <pc:docMk/>
          <pc:sldMk cId="0" sldId="269"/>
        </pc:sldMkLst>
        <pc:spChg chg="mod">
          <ac:chgData name="Aurelio Useche Kislinger" userId="1291dd01849784cc" providerId="LiveId" clId="{1B909804-1C02-49AD-9833-9E0A3768E3E4}" dt="2026-04-18T22:27:06.320" v="502" actId="1076"/>
          <ac:spMkLst>
            <pc:docMk/>
            <pc:sldMk cId="0" sldId="269"/>
            <ac:spMk id="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16:50.271" v="426" actId="208"/>
          <ac:spMkLst>
            <pc:docMk/>
            <pc:sldMk cId="0" sldId="269"/>
            <ac:spMk id="1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19:46.720" v="434" actId="6549"/>
          <ac:spMkLst>
            <pc:docMk/>
            <pc:sldMk cId="0" sldId="269"/>
            <ac:spMk id="1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9T20:54:17.994" v="735" actId="1076"/>
          <ac:spMkLst>
            <pc:docMk/>
            <pc:sldMk cId="0" sldId="269"/>
            <ac:spMk id="1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9T20:58:14.233" v="776" actId="14100"/>
          <ac:spMkLst>
            <pc:docMk/>
            <pc:sldMk cId="0" sldId="269"/>
            <ac:spMk id="2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9T20:52:00.473" v="725" actId="1076"/>
          <ac:spMkLst>
            <pc:docMk/>
            <pc:sldMk cId="0" sldId="269"/>
            <ac:spMk id="2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5:28:02.043" v="1652" actId="790"/>
          <ac:spMkLst>
            <pc:docMk/>
            <pc:sldMk cId="0" sldId="269"/>
            <ac:spMk id="28" creationId="{00000000-0000-0000-0000-000000000000}"/>
          </ac:spMkLst>
        </pc:spChg>
        <pc:spChg chg="add mod">
          <ac:chgData name="Aurelio Useche Kislinger" userId="1291dd01849784cc" providerId="LiveId" clId="{1B909804-1C02-49AD-9833-9E0A3768E3E4}" dt="2026-04-18T22:29:59.920" v="518" actId="2085"/>
          <ac:spMkLst>
            <pc:docMk/>
            <pc:sldMk cId="0" sldId="269"/>
            <ac:spMk id="43" creationId="{7F9B5ED9-5A24-23FB-79E3-47397622B0B8}"/>
          </ac:spMkLst>
        </pc:spChg>
      </pc:sldChg>
      <pc:sldChg chg="modSp mod ord">
        <pc:chgData name="Aurelio Useche Kislinger" userId="1291dd01849784cc" providerId="LiveId" clId="{1B909804-1C02-49AD-9833-9E0A3768E3E4}" dt="2026-04-23T02:03:54.164" v="1759" actId="6549"/>
        <pc:sldMkLst>
          <pc:docMk/>
          <pc:sldMk cId="0" sldId="270"/>
        </pc:sldMkLst>
        <pc:spChg chg="mod">
          <ac:chgData name="Aurelio Useche Kislinger" userId="1291dd01849784cc" providerId="LiveId" clId="{1B909804-1C02-49AD-9833-9E0A3768E3E4}" dt="2026-04-19T21:05:06.515" v="798" actId="1076"/>
          <ac:spMkLst>
            <pc:docMk/>
            <pc:sldMk cId="0" sldId="270"/>
            <ac:spMk id="5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3T02:02:58.061" v="1758" actId="20577"/>
          <ac:spMkLst>
            <pc:docMk/>
            <pc:sldMk cId="0" sldId="270"/>
            <ac:spMk id="5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9T21:06:05.706" v="815" actId="20577"/>
          <ac:spMkLst>
            <pc:docMk/>
            <pc:sldMk cId="0" sldId="270"/>
            <ac:spMk id="60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3T02:03:54.164" v="1759" actId="6549"/>
          <ac:spMkLst>
            <pc:docMk/>
            <pc:sldMk cId="0" sldId="270"/>
            <ac:spMk id="69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3T02:07:48.954" v="1768" actId="790"/>
        <pc:sldMkLst>
          <pc:docMk/>
          <pc:sldMk cId="0" sldId="271"/>
        </pc:sldMkLst>
        <pc:spChg chg="mod">
          <ac:chgData name="Aurelio Useche Kislinger" userId="1291dd01849784cc" providerId="LiveId" clId="{1B909804-1C02-49AD-9833-9E0A3768E3E4}" dt="2026-04-22T12:58:34.189" v="1014" actId="20577"/>
          <ac:spMkLst>
            <pc:docMk/>
            <pc:sldMk cId="0" sldId="271"/>
            <ac:spMk id="3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3T02:07:48.954" v="1768" actId="790"/>
          <ac:spMkLst>
            <pc:docMk/>
            <pc:sldMk cId="0" sldId="271"/>
            <ac:spMk id="57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2T15:23:34.030" v="1620" actId="20577"/>
        <pc:sldMkLst>
          <pc:docMk/>
          <pc:sldMk cId="0" sldId="272"/>
        </pc:sldMkLst>
        <pc:spChg chg="mod">
          <ac:chgData name="Aurelio Useche Kislinger" userId="1291dd01849784cc" providerId="LiveId" clId="{1B909804-1C02-49AD-9833-9E0A3768E3E4}" dt="2026-04-18T22:30:33.372" v="519" actId="1076"/>
          <ac:spMkLst>
            <pc:docMk/>
            <pc:sldMk cId="0" sldId="272"/>
            <ac:spMk id="2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9:49.920" v="587" actId="1076"/>
          <ac:spMkLst>
            <pc:docMk/>
            <pc:sldMk cId="0" sldId="272"/>
            <ac:spMk id="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4:00:02.325" v="1453" actId="20577"/>
          <ac:spMkLst>
            <pc:docMk/>
            <pc:sldMk cId="0" sldId="272"/>
            <ac:spMk id="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4:01:47.288" v="1475" actId="790"/>
          <ac:spMkLst>
            <pc:docMk/>
            <pc:sldMk cId="0" sldId="272"/>
            <ac:spMk id="1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5:23:34.030" v="1620" actId="20577"/>
          <ac:spMkLst>
            <pc:docMk/>
            <pc:sldMk cId="0" sldId="272"/>
            <ac:spMk id="1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4:39.841" v="533" actId="1076"/>
          <ac:spMkLst>
            <pc:docMk/>
            <pc:sldMk cId="0" sldId="272"/>
            <ac:spMk id="20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5:46.069" v="548" actId="1076"/>
          <ac:spMkLst>
            <pc:docMk/>
            <pc:sldMk cId="0" sldId="272"/>
            <ac:spMk id="2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6:03.831" v="549" actId="1076"/>
          <ac:spMkLst>
            <pc:docMk/>
            <pc:sldMk cId="0" sldId="272"/>
            <ac:spMk id="2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1:27.860" v="522" actId="1076"/>
          <ac:spMkLst>
            <pc:docMk/>
            <pc:sldMk cId="0" sldId="272"/>
            <ac:spMk id="2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6:32.274" v="552" actId="1076"/>
          <ac:spMkLst>
            <pc:docMk/>
            <pc:sldMk cId="0" sldId="272"/>
            <ac:spMk id="2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6:22.347" v="551" actId="1076"/>
          <ac:spMkLst>
            <pc:docMk/>
            <pc:sldMk cId="0" sldId="272"/>
            <ac:spMk id="29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4:02:09.875" v="1478" actId="20577"/>
          <ac:spMkLst>
            <pc:docMk/>
            <pc:sldMk cId="0" sldId="272"/>
            <ac:spMk id="31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2:05.710" v="526" actId="1076"/>
          <ac:spMkLst>
            <pc:docMk/>
            <pc:sldMk cId="0" sldId="272"/>
            <ac:spMk id="34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2:45.134" v="530" actId="1076"/>
          <ac:spMkLst>
            <pc:docMk/>
            <pc:sldMk cId="0" sldId="272"/>
            <ac:spMk id="35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40:06.288" v="589" actId="1076"/>
          <ac:spMkLst>
            <pc:docMk/>
            <pc:sldMk cId="0" sldId="272"/>
            <ac:spMk id="3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18T22:36:49.620" v="553" actId="1076"/>
          <ac:spMkLst>
            <pc:docMk/>
            <pc:sldMk cId="0" sldId="272"/>
            <ac:spMk id="37" creationId="{00000000-0000-0000-0000-000000000000}"/>
          </ac:spMkLst>
        </pc:spChg>
      </pc:sldChg>
      <pc:sldChg chg="modSp mod ord">
        <pc:chgData name="Aurelio Useche Kislinger" userId="1291dd01849784cc" providerId="LiveId" clId="{1B909804-1C02-49AD-9833-9E0A3768E3E4}" dt="2026-04-22T15:32:24.229" v="1683" actId="1076"/>
        <pc:sldMkLst>
          <pc:docMk/>
          <pc:sldMk cId="0" sldId="273"/>
        </pc:sldMkLst>
        <pc:spChg chg="mod">
          <ac:chgData name="Aurelio Useche Kislinger" userId="1291dd01849784cc" providerId="LiveId" clId="{1B909804-1C02-49AD-9833-9E0A3768E3E4}" dt="2026-04-22T15:31:50.898" v="1682" actId="1076"/>
          <ac:spMkLst>
            <pc:docMk/>
            <pc:sldMk cId="0" sldId="273"/>
            <ac:spMk id="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5:31:49.943" v="1681" actId="1076"/>
          <ac:spMkLst>
            <pc:docMk/>
            <pc:sldMk cId="0" sldId="273"/>
            <ac:spMk id="6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5:32:24.229" v="1683" actId="1076"/>
          <ac:spMkLst>
            <pc:docMk/>
            <pc:sldMk cId="0" sldId="273"/>
            <ac:spMk id="7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5:30:09.796" v="1677" actId="20577"/>
          <ac:spMkLst>
            <pc:docMk/>
            <pc:sldMk cId="0" sldId="273"/>
            <ac:spMk id="10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19T14:58:24.448" v="657" actId="313"/>
        <pc:sldMkLst>
          <pc:docMk/>
          <pc:sldMk cId="0" sldId="274"/>
        </pc:sldMkLst>
        <pc:spChg chg="mod">
          <ac:chgData name="Aurelio Useche Kislinger" userId="1291dd01849784cc" providerId="LiveId" clId="{1B909804-1C02-49AD-9833-9E0A3768E3E4}" dt="2026-04-19T14:58:24.448" v="657" actId="313"/>
          <ac:spMkLst>
            <pc:docMk/>
            <pc:sldMk cId="0" sldId="274"/>
            <ac:spMk id="18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0T12:54:46.111" v="853" actId="313"/>
        <pc:sldMkLst>
          <pc:docMk/>
          <pc:sldMk cId="0" sldId="279"/>
        </pc:sldMkLst>
        <pc:spChg chg="mod">
          <ac:chgData name="Aurelio Useche Kislinger" userId="1291dd01849784cc" providerId="LiveId" clId="{1B909804-1C02-49AD-9833-9E0A3768E3E4}" dt="2026-04-20T12:54:46.111" v="853" actId="313"/>
          <ac:spMkLst>
            <pc:docMk/>
            <pc:sldMk cId="0" sldId="279"/>
            <ac:spMk id="34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2T14:22:02.837" v="1575" actId="20577"/>
        <pc:sldMkLst>
          <pc:docMk/>
          <pc:sldMk cId="0" sldId="280"/>
        </pc:sldMkLst>
        <pc:spChg chg="mod">
          <ac:chgData name="Aurelio Useche Kislinger" userId="1291dd01849784cc" providerId="LiveId" clId="{1B909804-1C02-49AD-9833-9E0A3768E3E4}" dt="2026-04-22T14:19:16.714" v="1518" actId="790"/>
          <ac:spMkLst>
            <pc:docMk/>
            <pc:sldMk cId="0" sldId="280"/>
            <ac:spMk id="18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4:22:02.837" v="1575" actId="20577"/>
          <ac:spMkLst>
            <pc:docMk/>
            <pc:sldMk cId="0" sldId="280"/>
            <ac:spMk id="33" creationId="{00000000-0000-0000-0000-000000000000}"/>
          </ac:spMkLst>
        </pc:spChg>
      </pc:sldChg>
      <pc:sldChg chg="modSp mod">
        <pc:chgData name="Aurelio Useche Kislinger" userId="1291dd01849784cc" providerId="LiveId" clId="{1B909804-1C02-49AD-9833-9E0A3768E3E4}" dt="2026-04-22T15:48:28.446" v="1698" actId="20577"/>
        <pc:sldMkLst>
          <pc:docMk/>
          <pc:sldMk cId="0" sldId="281"/>
        </pc:sldMkLst>
        <pc:spChg chg="mod">
          <ac:chgData name="Aurelio Useche Kislinger" userId="1291dd01849784cc" providerId="LiveId" clId="{1B909804-1C02-49AD-9833-9E0A3768E3E4}" dt="2026-04-22T15:48:28.446" v="1698" actId="20577"/>
          <ac:spMkLst>
            <pc:docMk/>
            <pc:sldMk cId="0" sldId="281"/>
            <ac:spMk id="41" creationId="{00000000-0000-0000-0000-000000000000}"/>
          </ac:spMkLst>
        </pc:spChg>
      </pc:sldChg>
      <pc:sldChg chg="ord">
        <pc:chgData name="Aurelio Useche Kislinger" userId="1291dd01849784cc" providerId="LiveId" clId="{1B909804-1C02-49AD-9833-9E0A3768E3E4}" dt="2026-04-21T13:53:13.058" v="927"/>
        <pc:sldMkLst>
          <pc:docMk/>
          <pc:sldMk cId="0" sldId="282"/>
        </pc:sldMkLst>
      </pc:sldChg>
      <pc:sldChg chg="modSp mod">
        <pc:chgData name="Aurelio Useche Kislinger" userId="1291dd01849784cc" providerId="LiveId" clId="{1B909804-1C02-49AD-9833-9E0A3768E3E4}" dt="2026-04-22T14:32:43.728" v="1613" actId="20577"/>
        <pc:sldMkLst>
          <pc:docMk/>
          <pc:sldMk cId="0" sldId="283"/>
        </pc:sldMkLst>
        <pc:spChg chg="mod">
          <ac:chgData name="Aurelio Useche Kislinger" userId="1291dd01849784cc" providerId="LiveId" clId="{1B909804-1C02-49AD-9833-9E0A3768E3E4}" dt="2026-04-18T21:27:55.983" v="0" actId="1076"/>
          <ac:spMkLst>
            <pc:docMk/>
            <pc:sldMk cId="0" sldId="283"/>
            <ac:spMk id="13" creationId="{00000000-0000-0000-0000-000000000000}"/>
          </ac:spMkLst>
        </pc:spChg>
        <pc:spChg chg="mod">
          <ac:chgData name="Aurelio Useche Kislinger" userId="1291dd01849784cc" providerId="LiveId" clId="{1B909804-1C02-49AD-9833-9E0A3768E3E4}" dt="2026-04-22T14:32:43.728" v="1613" actId="20577"/>
          <ac:spMkLst>
            <pc:docMk/>
            <pc:sldMk cId="0" sldId="283"/>
            <ac:spMk id="35" creationId="{00000000-0000-0000-0000-000000000000}"/>
          </ac:spMkLst>
        </pc:spChg>
      </pc:sldChg>
      <pc:sldChg chg="addSp delSp modSp add mod">
        <pc:chgData name="Aurelio Useche Kislinger" userId="1291dd01849784cc" providerId="LiveId" clId="{1B909804-1C02-49AD-9833-9E0A3768E3E4}" dt="2026-04-21T13:52:53.735" v="925" actId="478"/>
        <pc:sldMkLst>
          <pc:docMk/>
          <pc:sldMk cId="1584114009" sldId="284"/>
        </pc:sldMkLst>
        <pc:spChg chg="mod">
          <ac:chgData name="Aurelio Useche Kislinger" userId="1291dd01849784cc" providerId="LiveId" clId="{1B909804-1C02-49AD-9833-9E0A3768E3E4}" dt="2026-04-21T13:52:16.846" v="919" actId="1076"/>
          <ac:spMkLst>
            <pc:docMk/>
            <pc:sldMk cId="1584114009" sldId="284"/>
            <ac:spMk id="8" creationId="{ABCB7BDA-09E7-31F9-E064-006EBF3E68D8}"/>
          </ac:spMkLst>
        </pc:spChg>
        <pc:spChg chg="add mod">
          <ac:chgData name="Aurelio Useche Kislinger" userId="1291dd01849784cc" providerId="LiveId" clId="{1B909804-1C02-49AD-9833-9E0A3768E3E4}" dt="2026-04-21T13:52:40.629" v="924" actId="255"/>
          <ac:spMkLst>
            <pc:docMk/>
            <pc:sldMk cId="1584114009" sldId="284"/>
            <ac:spMk id="17" creationId="{996D8C26-D689-DDA9-75F7-F968421C17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4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E68AF-CCDD-FC43-88A6-74C74CEB0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E7DA48-DCF3-2CC5-298A-94765174F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98759-C9F5-DFD3-28F7-41C4865E4B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C02DC-98A9-C4A4-6BD7-FC1899357D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1080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Relationship Id="rId9" Type="http://schemas.openxmlformats.org/officeDocument/2006/relationships/image" Target="../media/image2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2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svg"/><Relationship Id="rId7" Type="http://schemas.openxmlformats.org/officeDocument/2006/relationships/image" Target="../media/image35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svg"/><Relationship Id="rId5" Type="http://schemas.openxmlformats.org/officeDocument/2006/relationships/image" Target="../media/image33.svg"/><Relationship Id="rId4" Type="http://schemas.openxmlformats.org/officeDocument/2006/relationships/image" Target="../media/image32.svg"/><Relationship Id="rId9" Type="http://schemas.openxmlformats.org/officeDocument/2006/relationships/image" Target="../media/image3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svg"/><Relationship Id="rId5" Type="http://schemas.openxmlformats.org/officeDocument/2006/relationships/image" Target="../media/image40.svg"/><Relationship Id="rId4" Type="http://schemas.openxmlformats.org/officeDocument/2006/relationships/image" Target="../media/image3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13" Type="http://schemas.openxmlformats.org/officeDocument/2006/relationships/image" Target="../media/image53.svg"/><Relationship Id="rId3" Type="http://schemas.openxmlformats.org/officeDocument/2006/relationships/image" Target="../media/image43.svg"/><Relationship Id="rId7" Type="http://schemas.openxmlformats.org/officeDocument/2006/relationships/image" Target="../media/image47.sv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svg"/><Relationship Id="rId11" Type="http://schemas.openxmlformats.org/officeDocument/2006/relationships/image" Target="../media/image51.svg"/><Relationship Id="rId5" Type="http://schemas.openxmlformats.org/officeDocument/2006/relationships/image" Target="../media/image45.svg"/><Relationship Id="rId10" Type="http://schemas.openxmlformats.org/officeDocument/2006/relationships/image" Target="../media/image50.svg"/><Relationship Id="rId4" Type="http://schemas.openxmlformats.org/officeDocument/2006/relationships/image" Target="../media/image44.svg"/><Relationship Id="rId9" Type="http://schemas.openxmlformats.org/officeDocument/2006/relationships/image" Target="../media/image49.svg"/><Relationship Id="rId14" Type="http://schemas.openxmlformats.org/officeDocument/2006/relationships/image" Target="../media/image5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svg"/><Relationship Id="rId7" Type="http://schemas.openxmlformats.org/officeDocument/2006/relationships/image" Target="../media/image59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Relationship Id="rId9" Type="http://schemas.openxmlformats.org/officeDocument/2006/relationships/image" Target="../media/image6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3" Type="http://schemas.openxmlformats.org/officeDocument/2006/relationships/image" Target="../media/image62.svg"/><Relationship Id="rId7" Type="http://schemas.openxmlformats.org/officeDocument/2006/relationships/image" Target="../media/image66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svg"/><Relationship Id="rId11" Type="http://schemas.openxmlformats.org/officeDocument/2006/relationships/image" Target="../media/image70.svg"/><Relationship Id="rId5" Type="http://schemas.openxmlformats.org/officeDocument/2006/relationships/image" Target="../media/image64.svg"/><Relationship Id="rId10" Type="http://schemas.openxmlformats.org/officeDocument/2006/relationships/image" Target="../media/image69.svg"/><Relationship Id="rId4" Type="http://schemas.openxmlformats.org/officeDocument/2006/relationships/image" Target="../media/image63.svg"/><Relationship Id="rId9" Type="http://schemas.openxmlformats.org/officeDocument/2006/relationships/image" Target="../media/image6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svg"/><Relationship Id="rId5" Type="http://schemas.openxmlformats.org/officeDocument/2006/relationships/image" Target="../media/image73.svg"/><Relationship Id="rId4" Type="http://schemas.openxmlformats.org/officeDocument/2006/relationships/image" Target="../media/image7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svg"/><Relationship Id="rId13" Type="http://schemas.openxmlformats.org/officeDocument/2006/relationships/image" Target="../media/image85.svg"/><Relationship Id="rId3" Type="http://schemas.openxmlformats.org/officeDocument/2006/relationships/image" Target="../media/image75.svg"/><Relationship Id="rId7" Type="http://schemas.openxmlformats.org/officeDocument/2006/relationships/image" Target="../media/image79.svg"/><Relationship Id="rId12" Type="http://schemas.openxmlformats.org/officeDocument/2006/relationships/image" Target="../media/image84.svg"/><Relationship Id="rId17" Type="http://schemas.openxmlformats.org/officeDocument/2006/relationships/image" Target="../media/image89.sv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8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svg"/><Relationship Id="rId11" Type="http://schemas.openxmlformats.org/officeDocument/2006/relationships/image" Target="../media/image83.svg"/><Relationship Id="rId5" Type="http://schemas.openxmlformats.org/officeDocument/2006/relationships/image" Target="../media/image77.svg"/><Relationship Id="rId15" Type="http://schemas.openxmlformats.org/officeDocument/2006/relationships/image" Target="../media/image87.svg"/><Relationship Id="rId10" Type="http://schemas.openxmlformats.org/officeDocument/2006/relationships/image" Target="../media/image82.svg"/><Relationship Id="rId4" Type="http://schemas.openxmlformats.org/officeDocument/2006/relationships/image" Target="../media/image76.svg"/><Relationship Id="rId9" Type="http://schemas.openxmlformats.org/officeDocument/2006/relationships/image" Target="../media/image81.svg"/><Relationship Id="rId14" Type="http://schemas.openxmlformats.org/officeDocument/2006/relationships/image" Target="../media/image8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2.svg"/><Relationship Id="rId4" Type="http://schemas.openxmlformats.org/officeDocument/2006/relationships/image" Target="../media/image91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image" Target="../media/image103.svg"/><Relationship Id="rId3" Type="http://schemas.openxmlformats.org/officeDocument/2006/relationships/image" Target="../media/image93.svg"/><Relationship Id="rId7" Type="http://schemas.openxmlformats.org/officeDocument/2006/relationships/image" Target="../media/image97.svg"/><Relationship Id="rId12" Type="http://schemas.openxmlformats.org/officeDocument/2006/relationships/image" Target="../media/image102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svg"/><Relationship Id="rId11" Type="http://schemas.openxmlformats.org/officeDocument/2006/relationships/image" Target="../media/image101.svg"/><Relationship Id="rId5" Type="http://schemas.openxmlformats.org/officeDocument/2006/relationships/image" Target="../media/image95.svg"/><Relationship Id="rId10" Type="http://schemas.openxmlformats.org/officeDocument/2006/relationships/image" Target="../media/image100.svg"/><Relationship Id="rId4" Type="http://schemas.openxmlformats.org/officeDocument/2006/relationships/image" Target="../media/image94.svg"/><Relationship Id="rId9" Type="http://schemas.openxmlformats.org/officeDocument/2006/relationships/image" Target="../media/image99.svg"/><Relationship Id="rId14" Type="http://schemas.openxmlformats.org/officeDocument/2006/relationships/image" Target="../media/image10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svg"/><Relationship Id="rId7" Type="http://schemas.openxmlformats.org/officeDocument/2006/relationships/image" Target="../media/image109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8.svg"/><Relationship Id="rId5" Type="http://schemas.openxmlformats.org/officeDocument/2006/relationships/image" Target="../media/image107.svg"/><Relationship Id="rId4" Type="http://schemas.openxmlformats.org/officeDocument/2006/relationships/image" Target="../media/image106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svg"/><Relationship Id="rId13" Type="http://schemas.openxmlformats.org/officeDocument/2006/relationships/image" Target="../media/image120.svg"/><Relationship Id="rId3" Type="http://schemas.openxmlformats.org/officeDocument/2006/relationships/image" Target="../media/image110.svg"/><Relationship Id="rId7" Type="http://schemas.openxmlformats.org/officeDocument/2006/relationships/image" Target="../media/image114.svg"/><Relationship Id="rId12" Type="http://schemas.openxmlformats.org/officeDocument/2006/relationships/image" Target="../media/image119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svg"/><Relationship Id="rId11" Type="http://schemas.openxmlformats.org/officeDocument/2006/relationships/image" Target="../media/image118.svg"/><Relationship Id="rId5" Type="http://schemas.openxmlformats.org/officeDocument/2006/relationships/image" Target="../media/image112.svg"/><Relationship Id="rId10" Type="http://schemas.openxmlformats.org/officeDocument/2006/relationships/image" Target="../media/image117.svg"/><Relationship Id="rId4" Type="http://schemas.openxmlformats.org/officeDocument/2006/relationships/image" Target="../media/image111.svg"/><Relationship Id="rId9" Type="http://schemas.openxmlformats.org/officeDocument/2006/relationships/image" Target="../media/image11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svg"/><Relationship Id="rId7" Type="http://schemas.openxmlformats.org/officeDocument/2006/relationships/image" Target="../media/image125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4.svg"/><Relationship Id="rId5" Type="http://schemas.openxmlformats.org/officeDocument/2006/relationships/image" Target="../media/image123.svg"/><Relationship Id="rId4" Type="http://schemas.openxmlformats.org/officeDocument/2006/relationships/image" Target="../media/image12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svg"/><Relationship Id="rId3" Type="http://schemas.openxmlformats.org/officeDocument/2006/relationships/image" Target="../media/image126.svg"/><Relationship Id="rId7" Type="http://schemas.openxmlformats.org/officeDocument/2006/relationships/image" Target="../media/image130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9.svg"/><Relationship Id="rId5" Type="http://schemas.openxmlformats.org/officeDocument/2006/relationships/image" Target="../media/image128.svg"/><Relationship Id="rId4" Type="http://schemas.openxmlformats.org/officeDocument/2006/relationships/image" Target="../media/image127.svg"/><Relationship Id="rId9" Type="http://schemas.openxmlformats.org/officeDocument/2006/relationships/image" Target="../media/image132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svg"/><Relationship Id="rId13" Type="http://schemas.openxmlformats.org/officeDocument/2006/relationships/image" Target="../media/image143.svg"/><Relationship Id="rId3" Type="http://schemas.openxmlformats.org/officeDocument/2006/relationships/image" Target="../media/image133.svg"/><Relationship Id="rId7" Type="http://schemas.openxmlformats.org/officeDocument/2006/relationships/image" Target="../media/image137.svg"/><Relationship Id="rId12" Type="http://schemas.openxmlformats.org/officeDocument/2006/relationships/image" Target="../media/image142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6.svg"/><Relationship Id="rId11" Type="http://schemas.openxmlformats.org/officeDocument/2006/relationships/image" Target="../media/image141.svg"/><Relationship Id="rId5" Type="http://schemas.openxmlformats.org/officeDocument/2006/relationships/image" Target="../media/image135.svg"/><Relationship Id="rId10" Type="http://schemas.openxmlformats.org/officeDocument/2006/relationships/image" Target="../media/image140.svg"/><Relationship Id="rId4" Type="http://schemas.openxmlformats.org/officeDocument/2006/relationships/image" Target="../media/image134.svg"/><Relationship Id="rId9" Type="http://schemas.openxmlformats.org/officeDocument/2006/relationships/image" Target="../media/image139.svg"/><Relationship Id="rId14" Type="http://schemas.openxmlformats.org/officeDocument/2006/relationships/image" Target="../media/image144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svg"/><Relationship Id="rId3" Type="http://schemas.openxmlformats.org/officeDocument/2006/relationships/image" Target="../media/image145.svg"/><Relationship Id="rId7" Type="http://schemas.openxmlformats.org/officeDocument/2006/relationships/image" Target="../media/image149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8.svg"/><Relationship Id="rId5" Type="http://schemas.openxmlformats.org/officeDocument/2006/relationships/image" Target="../media/image147.svg"/><Relationship Id="rId4" Type="http://schemas.openxmlformats.org/officeDocument/2006/relationships/image" Target="../media/image146.svg"/><Relationship Id="rId9" Type="http://schemas.openxmlformats.org/officeDocument/2006/relationships/image" Target="../media/image151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svg"/><Relationship Id="rId3" Type="http://schemas.openxmlformats.org/officeDocument/2006/relationships/image" Target="../media/image152.svg"/><Relationship Id="rId7" Type="http://schemas.openxmlformats.org/officeDocument/2006/relationships/image" Target="../media/image156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5.svg"/><Relationship Id="rId11" Type="http://schemas.openxmlformats.org/officeDocument/2006/relationships/image" Target="../media/image160.svg"/><Relationship Id="rId5" Type="http://schemas.openxmlformats.org/officeDocument/2006/relationships/image" Target="../media/image154.svg"/><Relationship Id="rId10" Type="http://schemas.openxmlformats.org/officeDocument/2006/relationships/image" Target="../media/image159.svg"/><Relationship Id="rId4" Type="http://schemas.openxmlformats.org/officeDocument/2006/relationships/image" Target="../media/image153.svg"/><Relationship Id="rId9" Type="http://schemas.openxmlformats.org/officeDocument/2006/relationships/image" Target="../media/image158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svg"/><Relationship Id="rId3" Type="http://schemas.openxmlformats.org/officeDocument/2006/relationships/image" Target="../media/image161.svg"/><Relationship Id="rId7" Type="http://schemas.openxmlformats.org/officeDocument/2006/relationships/image" Target="../media/image165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4.svg"/><Relationship Id="rId5" Type="http://schemas.openxmlformats.org/officeDocument/2006/relationships/image" Target="../media/image163.svg"/><Relationship Id="rId10" Type="http://schemas.openxmlformats.org/officeDocument/2006/relationships/image" Target="../media/image168.svg"/><Relationship Id="rId4" Type="http://schemas.openxmlformats.org/officeDocument/2006/relationships/image" Target="../media/image162.svg"/><Relationship Id="rId9" Type="http://schemas.openxmlformats.org/officeDocument/2006/relationships/image" Target="../media/image167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svg"/><Relationship Id="rId3" Type="http://schemas.openxmlformats.org/officeDocument/2006/relationships/image" Target="../media/image169.svg"/><Relationship Id="rId7" Type="http://schemas.openxmlformats.org/officeDocument/2006/relationships/image" Target="../media/image173.sv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2.svg"/><Relationship Id="rId5" Type="http://schemas.openxmlformats.org/officeDocument/2006/relationships/image" Target="../media/image171.svg"/><Relationship Id="rId4" Type="http://schemas.openxmlformats.org/officeDocument/2006/relationships/image" Target="../media/image170.svg"/><Relationship Id="rId9" Type="http://schemas.openxmlformats.org/officeDocument/2006/relationships/image" Target="../media/image17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t="7813" b="781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0C1B2A">
                  <a:alpha val="96000"/>
                </a:srgbClr>
              </a:gs>
              <a:gs pos="40000">
                <a:srgbClr val="0C1B2A">
                  <a:alpha val="88000"/>
                </a:srgbClr>
              </a:gs>
              <a:gs pos="100000">
                <a:srgbClr val="0C1B2A">
                  <a:alpha val="72000"/>
                </a:srgbClr>
              </a:gs>
            </a:gsLst>
            <a:lin ang="42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0" y="0"/>
            <a:ext cx="9144000" cy="2917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0" y="5114330"/>
            <a:ext cx="9144000" cy="2917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42900" y="457200"/>
            <a:ext cx="7590" cy="422910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8793510" y="457200"/>
            <a:ext cx="7590" cy="422910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143000" cy="1143000"/>
          </a:xfrm>
          <a:prstGeom prst="rect">
            <a:avLst/>
          </a:prstGeom>
        </p:spPr>
      </p:pic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01000" y="4000500"/>
            <a:ext cx="1143000" cy="11430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-457200" y="4734967"/>
            <a:ext cx="10058400" cy="150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095"/>
              </a:lnSpc>
              <a:buNone/>
            </a:pPr>
            <a:r>
              <a:rPr lang="en-US" sz="730" kern="0" spc="170" dirty="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US" sz="730" b="1" kern="0" spc="170" dirty="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PRESENTACIÓN ACADÉMICA</a:t>
            </a:r>
          </a:p>
          <a:p>
            <a:pPr marL="0" indent="0" algn="ctr">
              <a:lnSpc>
                <a:spcPts val="1095"/>
              </a:lnSpc>
              <a:buNone/>
            </a:pPr>
            <a:r>
              <a:rPr lang="en-US" sz="1100" b="1" kern="0" spc="170" dirty="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AURELIO USECHE KISLINGER</a:t>
            </a:r>
          </a:p>
          <a:p>
            <a:pPr marL="0" indent="0" algn="ctr">
              <a:lnSpc>
                <a:spcPts val="1095"/>
              </a:lnSpc>
              <a:buNone/>
            </a:pPr>
            <a:r>
              <a:rPr lang="en-US" sz="1100" b="1" kern="0" spc="17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Abril 2026</a:t>
            </a:r>
          </a:p>
          <a:p>
            <a:pPr marL="0" indent="0" algn="ctr">
              <a:lnSpc>
                <a:spcPts val="1095"/>
              </a:lnSpc>
              <a:buNone/>
            </a:pPr>
            <a:endParaRPr lang="en-US" sz="1100" b="1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5427" y="4738101"/>
            <a:ext cx="132588" cy="13258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2827734" y="1493788"/>
            <a:ext cx="285750" cy="7590"/>
          </a:xfrm>
          <a:prstGeom prst="rect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7"/>
          <p:cNvSpPr/>
          <p:nvPr/>
        </p:nvSpPr>
        <p:spPr>
          <a:xfrm>
            <a:off x="3062585" y="1432917"/>
            <a:ext cx="3018830" cy="1294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020"/>
              </a:lnSpc>
              <a:buNone/>
            </a:pPr>
            <a:r>
              <a:rPr lang="en-US" sz="6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REPÚBLICA BOLIVARIANA DE VENEZUELA</a:t>
            </a:r>
            <a:endParaRPr lang="en-US" sz="680" dirty="0"/>
          </a:p>
        </p:txBody>
      </p:sp>
      <p:sp>
        <p:nvSpPr>
          <p:cNvPr id="14" name="Text 8"/>
          <p:cNvSpPr/>
          <p:nvPr/>
        </p:nvSpPr>
        <p:spPr>
          <a:xfrm>
            <a:off x="6030516" y="1493788"/>
            <a:ext cx="285750" cy="7590"/>
          </a:xfrm>
          <a:prstGeom prst="rect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9"/>
          <p:cNvSpPr/>
          <p:nvPr/>
        </p:nvSpPr>
        <p:spPr>
          <a:xfrm>
            <a:off x="2829738" y="1790998"/>
            <a:ext cx="3484525" cy="1023565"/>
          </a:xfrm>
          <a:prstGeom prst="rect">
            <a:avLst/>
          </a:prstGeom>
          <a:noFill/>
          <a:ln/>
          <a:effectLst>
            <a:outerShdw blurRad="143510" dist="13970" dir="5400000" algn="bl" rotWithShape="0">
              <a:srgbClr val="000000">
                <a:alpha val="50000"/>
              </a:srgbClr>
            </a:outerShdw>
          </a:effectLst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839"/>
              </a:lnSpc>
              <a:buNone/>
            </a:pPr>
            <a:r>
              <a:rPr lang="en-US" sz="3490" kern="0" spc="6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Rol del Estado</a:t>
            </a:r>
            <a:br/>
            <a:r>
              <a:rPr lang="en-US" sz="3490" kern="0" spc="6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en la Economía</a:t>
            </a:r>
            <a:endParaRPr lang="en-US" sz="3490" dirty="0"/>
          </a:p>
        </p:txBody>
      </p:sp>
      <p:sp>
        <p:nvSpPr>
          <p:cNvPr id="16" name="Text 10"/>
          <p:cNvSpPr/>
          <p:nvPr/>
        </p:nvSpPr>
        <p:spPr>
          <a:xfrm>
            <a:off x="3850630" y="2998143"/>
            <a:ext cx="571500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D4A853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1"/>
          <p:cNvSpPr/>
          <p:nvPr/>
        </p:nvSpPr>
        <p:spPr>
          <a:xfrm rot="2700000">
            <a:off x="4536430" y="2966442"/>
            <a:ext cx="70991" cy="70991"/>
          </a:xfrm>
          <a:prstGeom prst="rect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2"/>
          <p:cNvSpPr/>
          <p:nvPr/>
        </p:nvSpPr>
        <p:spPr>
          <a:xfrm>
            <a:off x="4721721" y="2998143"/>
            <a:ext cx="571500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D4A853"/>
              </a:gs>
            </a:gsLst>
            <a:lin ang="1080000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3"/>
          <p:cNvSpPr/>
          <p:nvPr/>
        </p:nvSpPr>
        <p:spPr>
          <a:xfrm>
            <a:off x="3099495" y="3238054"/>
            <a:ext cx="2945011" cy="4959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60"/>
              </a:lnSpc>
              <a:buNone/>
            </a:pPr>
            <a:r>
              <a:rPr lang="en-US" sz="1240" kern="0" spc="8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Análisis Crítico y Propuestas de</a:t>
            </a:r>
            <a:br>
              <a:rPr dirty="0"/>
            </a:br>
            <a:r>
              <a:rPr lang="en-US" sz="1240" kern="0" spc="8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Reforma del Estado para Venezuela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28600" y="4485680"/>
            <a:ext cx="9525" cy="429220"/>
          </a:xfrm>
          <a:prstGeom prst="rect">
            <a:avLst/>
          </a:prstGeom>
          <a:solidFill>
            <a:srgbClr val="F0F4F8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8905875" y="4485680"/>
            <a:ext cx="9525" cy="429220"/>
          </a:xfrm>
          <a:prstGeom prst="rect">
            <a:avLst/>
          </a:prstGeom>
          <a:solidFill>
            <a:srgbClr val="F0F4F8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2071390" y="1143000"/>
            <a:ext cx="5001220" cy="2857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3827443" y="1494532"/>
            <a:ext cx="148911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95"/>
              </a:lnSpc>
              <a:buNone/>
            </a:pPr>
            <a:r>
              <a:rPr lang="en-US" sz="730" b="1" kern="0" spc="23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 CENTRAL</a:t>
            </a:r>
            <a:endParaRPr lang="en-US" sz="730" dirty="0"/>
          </a:p>
        </p:txBody>
      </p:sp>
      <p:sp>
        <p:nvSpPr>
          <p:cNvPr id="6" name="Text 4"/>
          <p:cNvSpPr/>
          <p:nvPr/>
        </p:nvSpPr>
        <p:spPr>
          <a:xfrm>
            <a:off x="982083" y="1590229"/>
            <a:ext cx="732748" cy="15722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2380"/>
              </a:lnSpc>
              <a:buNone/>
            </a:pPr>
            <a:r>
              <a:rPr lang="en-US" sz="123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“</a:t>
            </a:r>
            <a:endParaRPr lang="en-US" sz="12380" dirty="0"/>
          </a:p>
        </p:txBody>
      </p:sp>
      <p:sp>
        <p:nvSpPr>
          <p:cNvPr id="7" name="Text 5"/>
          <p:cNvSpPr/>
          <p:nvPr/>
        </p:nvSpPr>
        <p:spPr>
          <a:xfrm>
            <a:off x="7429169" y="2777877"/>
            <a:ext cx="732748" cy="15722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2380"/>
              </a:lnSpc>
              <a:buNone/>
            </a:pPr>
            <a:r>
              <a:rPr lang="en-US" sz="123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”</a:t>
            </a:r>
            <a:endParaRPr lang="en-US" sz="12380" dirty="0"/>
          </a:p>
        </p:txBody>
      </p:sp>
      <p:sp>
        <p:nvSpPr>
          <p:cNvPr id="8" name="Text 6"/>
          <p:cNvSpPr/>
          <p:nvPr/>
        </p:nvSpPr>
        <p:spPr>
          <a:xfrm>
            <a:off x="1365885" y="1875979"/>
            <a:ext cx="6412230" cy="1847106"/>
          </a:xfrm>
          <a:prstGeom prst="rect">
            <a:avLst/>
          </a:prstGeom>
          <a:noFill/>
          <a:ln/>
        </p:spPr>
        <p:txBody>
          <a:bodyPr wrap="square" lIns="0" tIns="257810" rIns="0" bIns="257810" rtlCol="0" anchor="t"/>
          <a:lstStyle/>
          <a:p>
            <a:pPr marL="0" indent="0" algn="ctr">
              <a:lnSpc>
                <a:spcPts val="2449"/>
              </a:lnSpc>
              <a:buNone/>
            </a:pPr>
            <a:r>
              <a:rPr lang="en-US" sz="1580" kern="0" spc="16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Venezuela debe transitar de un </a:t>
            </a:r>
            <a:r>
              <a:rPr lang="en-US" sz="1580" b="1" kern="0" spc="16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modelo estatista rentista</a:t>
            </a:r>
            <a:r>
              <a:rPr lang="en-US" sz="1580" kern="0" spc="16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hacia una </a:t>
            </a:r>
            <a:r>
              <a:rPr lang="en-US" sz="1580" b="1" kern="0" spc="16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economía de mercado</a:t>
            </a:r>
            <a:r>
              <a:rPr lang="en-US" sz="1580" kern="0" spc="16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con un Estado eficiente, regulador y subsidiario, que libere el </a:t>
            </a:r>
            <a:r>
              <a:rPr lang="en-US" sz="1580" b="1" kern="0" spc="16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potencial productivo</a:t>
            </a:r>
            <a:r>
              <a:rPr lang="en-US" sz="1580" kern="0" spc="16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del sector privado y garantice </a:t>
            </a:r>
            <a:r>
              <a:rPr lang="en-US" sz="1580" b="1" kern="0" spc="16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disciplina fiscal</a:t>
            </a:r>
            <a:r>
              <a:rPr lang="en-US" sz="1580" kern="0" spc="16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para el bienestar de todos los ciudadanos.</a:t>
            </a:r>
            <a:endParaRPr lang="en-US" sz="158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86500" y="0"/>
            <a:ext cx="2857500" cy="2857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65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2999780"/>
            <a:ext cx="2143720" cy="214372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65000">
                <a:srgbClr val="000000">
                  <a:alpha val="0"/>
                </a:srgbClr>
              </a:gs>
            </a:gsLst>
            <a:path path="circle">
              <a:fillToRect l="100000" b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457200" y="342900"/>
            <a:ext cx="3399586" cy="312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61"/>
              </a:lnSpc>
              <a:spcAft>
                <a:spcPts val="450"/>
              </a:spcAft>
              <a:buNone/>
            </a:pPr>
            <a:r>
              <a:rPr lang="en-US" sz="214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Economía y Renta Petrolera</a:t>
            </a:r>
            <a:endParaRPr lang="en-US" sz="2140" dirty="0"/>
          </a:p>
        </p:txBody>
      </p:sp>
      <p:sp>
        <p:nvSpPr>
          <p:cNvPr id="5" name="Text 3"/>
          <p:cNvSpPr/>
          <p:nvPr/>
        </p:nvSpPr>
        <p:spPr>
          <a:xfrm>
            <a:off x="457200" y="712440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5677049" y="386060"/>
            <a:ext cx="1600629" cy="191691"/>
          </a:xfrm>
          <a:prstGeom prst="roundRect">
            <a:avLst>
              <a:gd name="adj" fmla="val 74865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none" lIns="204698" tIns="21590" rIns="86360" bIns="21590" rtlCol="0" anchor="ctr"/>
          <a:lstStyle/>
          <a:p>
            <a:pPr marL="0" indent="0" algn="l">
              <a:buNone/>
            </a:pPr>
            <a:r>
              <a:rPr lang="en-US" sz="680" b="1" kern="0" spc="2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Pico: 3.7M barriles/día (1970)</a:t>
            </a:r>
            <a:endParaRPr lang="en-US" sz="68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44179" y="415537"/>
            <a:ext cx="132588" cy="13258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317284" y="386060"/>
            <a:ext cx="1396907" cy="191691"/>
          </a:xfrm>
          <a:prstGeom prst="roundRect">
            <a:avLst>
              <a:gd name="adj" fmla="val 74865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none" lIns="204698" tIns="21590" rIns="86360" bIns="21590" rtlCol="0" anchor="ctr"/>
          <a:lstStyle/>
          <a:p>
            <a:pPr marL="0" indent="0" algn="l">
              <a:buNone/>
            </a:pPr>
            <a:r>
              <a:rPr lang="en-US" sz="680" b="1" kern="0" spc="2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Actual: ~893K b/d (2024)</a:t>
            </a:r>
            <a:endParaRPr lang="en-US" sz="68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84414" y="415537"/>
            <a:ext cx="132588" cy="13258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57200" y="820341"/>
            <a:ext cx="5684175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76"/>
              </a:lnSpc>
              <a:spcAft>
                <a:spcPts val="1580"/>
              </a:spcAft>
              <a:buNone/>
            </a:pPr>
            <a:r>
              <a:rPr lang="en-US" sz="84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Venezuela posee las mayores reservas de petróleo del mundo, pero construyó su economía sobre una dependencia que resultó ser su mayor vulnerabilidad.</a:t>
            </a:r>
            <a:endParaRPr lang="en-US" sz="840" dirty="0"/>
          </a:p>
        </p:txBody>
      </p:sp>
      <p:sp>
        <p:nvSpPr>
          <p:cNvPr id="11" name="Text 7"/>
          <p:cNvSpPr/>
          <p:nvPr/>
        </p:nvSpPr>
        <p:spPr>
          <a:xfrm>
            <a:off x="457200" y="1319510"/>
            <a:ext cx="8229600" cy="835521"/>
          </a:xfrm>
          <a:prstGeom prst="roundRect">
            <a:avLst>
              <a:gd name="adj" fmla="val 10336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8"/>
          <p:cNvSpPr/>
          <p:nvPr/>
        </p:nvSpPr>
        <p:spPr>
          <a:xfrm>
            <a:off x="457200" y="1319510"/>
            <a:ext cx="28575" cy="835521"/>
          </a:xfrm>
          <a:custGeom>
            <a:avLst/>
            <a:gdLst/>
            <a:ahLst/>
            <a:cxnLst/>
            <a:rect l="l" t="t" r="r" b="b"/>
            <a:pathLst>
              <a:path w="28575" h="835521">
                <a:moveTo>
                  <a:pt x="0" y="86360"/>
                </a:moveTo>
                <a:lnTo>
                  <a:pt x="3572" y="61780"/>
                </a:lnTo>
                <a:lnTo>
                  <a:pt x="7144" y="51968"/>
                </a:lnTo>
                <a:lnTo>
                  <a:pt x="10716" y="44695"/>
                </a:lnTo>
                <a:lnTo>
                  <a:pt x="14288" y="38783"/>
                </a:lnTo>
                <a:lnTo>
                  <a:pt x="17859" y="33770"/>
                </a:lnTo>
                <a:lnTo>
                  <a:pt x="21431" y="29419"/>
                </a:lnTo>
                <a:lnTo>
                  <a:pt x="25003" y="25587"/>
                </a:lnTo>
                <a:lnTo>
                  <a:pt x="28575" y="22181"/>
                </a:lnTo>
                <a:lnTo>
                  <a:pt x="28575" y="813340"/>
                </a:lnTo>
                <a:lnTo>
                  <a:pt x="25003" y="809934"/>
                </a:lnTo>
                <a:lnTo>
                  <a:pt x="21431" y="806102"/>
                </a:lnTo>
                <a:lnTo>
                  <a:pt x="17859" y="801751"/>
                </a:lnTo>
                <a:lnTo>
                  <a:pt x="14288" y="796738"/>
                </a:lnTo>
                <a:lnTo>
                  <a:pt x="10716" y="790826"/>
                </a:lnTo>
                <a:lnTo>
                  <a:pt x="7144" y="783553"/>
                </a:lnTo>
                <a:lnTo>
                  <a:pt x="3572" y="773741"/>
                </a:lnTo>
                <a:lnTo>
                  <a:pt x="0" y="7491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9"/>
          <p:cNvSpPr/>
          <p:nvPr/>
        </p:nvSpPr>
        <p:spPr>
          <a:xfrm>
            <a:off x="686395" y="1462980"/>
            <a:ext cx="400050" cy="40005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1113" y="1587698"/>
            <a:ext cx="150465" cy="15046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257895" y="1462980"/>
            <a:ext cx="7951113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91"/>
              </a:lnSpc>
              <a:buNone/>
            </a:pPr>
            <a:r>
              <a:rPr lang="en-US" sz="107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Dependencia histórica</a:t>
            </a:r>
            <a:endParaRPr lang="en-US" sz="1070" dirty="0"/>
          </a:p>
        </p:txBody>
      </p:sp>
      <p:sp>
        <p:nvSpPr>
          <p:cNvPr id="16" name="Text 11"/>
          <p:cNvSpPr/>
          <p:nvPr/>
        </p:nvSpPr>
        <p:spPr>
          <a:xfrm>
            <a:off x="1257895" y="1668661"/>
            <a:ext cx="737285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economía venezolana se construyó sobre la renta petrolera como fuente principal</a:t>
            </a:r>
            <a:r>
              <a:rPr lang="es-VE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ingresos  hasta el </a:t>
            </a:r>
            <a:r>
              <a:rPr lang="es-VE" sz="7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96% de las exportaciones</a:t>
            </a:r>
            <a:r>
              <a:rPr lang="es-VE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dependieron del petróleo. 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Además históricamente hasta mas de un 70% de los ingresos fiscales </a:t>
            </a:r>
            <a:endParaRPr lang="en-US" sz="900" dirty="0"/>
          </a:p>
        </p:txBody>
      </p:sp>
      <p:sp>
        <p:nvSpPr>
          <p:cNvPr id="17" name="Text 12"/>
          <p:cNvSpPr/>
          <p:nvPr/>
        </p:nvSpPr>
        <p:spPr>
          <a:xfrm>
            <a:off x="457200" y="2269331"/>
            <a:ext cx="8229600" cy="835521"/>
          </a:xfrm>
          <a:prstGeom prst="roundRect">
            <a:avLst>
              <a:gd name="adj" fmla="val 10336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3"/>
          <p:cNvSpPr/>
          <p:nvPr/>
        </p:nvSpPr>
        <p:spPr>
          <a:xfrm>
            <a:off x="457200" y="2269331"/>
            <a:ext cx="28575" cy="835521"/>
          </a:xfrm>
          <a:custGeom>
            <a:avLst/>
            <a:gdLst/>
            <a:ahLst/>
            <a:cxnLst/>
            <a:rect l="l" t="t" r="r" b="b"/>
            <a:pathLst>
              <a:path w="28575" h="835521">
                <a:moveTo>
                  <a:pt x="0" y="86360"/>
                </a:moveTo>
                <a:lnTo>
                  <a:pt x="3572" y="61780"/>
                </a:lnTo>
                <a:lnTo>
                  <a:pt x="7144" y="51968"/>
                </a:lnTo>
                <a:lnTo>
                  <a:pt x="10716" y="44695"/>
                </a:lnTo>
                <a:lnTo>
                  <a:pt x="14288" y="38783"/>
                </a:lnTo>
                <a:lnTo>
                  <a:pt x="17859" y="33770"/>
                </a:lnTo>
                <a:lnTo>
                  <a:pt x="21431" y="29419"/>
                </a:lnTo>
                <a:lnTo>
                  <a:pt x="25003" y="25587"/>
                </a:lnTo>
                <a:lnTo>
                  <a:pt x="28575" y="22181"/>
                </a:lnTo>
                <a:lnTo>
                  <a:pt x="28575" y="813340"/>
                </a:lnTo>
                <a:lnTo>
                  <a:pt x="25003" y="809934"/>
                </a:lnTo>
                <a:lnTo>
                  <a:pt x="21431" y="806102"/>
                </a:lnTo>
                <a:lnTo>
                  <a:pt x="17859" y="801751"/>
                </a:lnTo>
                <a:lnTo>
                  <a:pt x="14288" y="796738"/>
                </a:lnTo>
                <a:lnTo>
                  <a:pt x="10716" y="790826"/>
                </a:lnTo>
                <a:lnTo>
                  <a:pt x="7144" y="783553"/>
                </a:lnTo>
                <a:lnTo>
                  <a:pt x="3572" y="773741"/>
                </a:lnTo>
                <a:lnTo>
                  <a:pt x="0" y="7491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4"/>
          <p:cNvSpPr/>
          <p:nvPr/>
        </p:nvSpPr>
        <p:spPr>
          <a:xfrm>
            <a:off x="686395" y="2412802"/>
            <a:ext cx="400050" cy="40005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1113" y="2537520"/>
            <a:ext cx="150465" cy="15046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257895" y="2412802"/>
            <a:ext cx="7951113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91"/>
              </a:lnSpc>
              <a:buNone/>
            </a:pPr>
            <a:r>
              <a:rPr lang="en-US" sz="107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Distribución estatal</a:t>
            </a:r>
            <a:endParaRPr lang="en-US" sz="1070" dirty="0"/>
          </a:p>
        </p:txBody>
      </p:sp>
      <p:sp>
        <p:nvSpPr>
          <p:cNvPr id="22" name="Text 16"/>
          <p:cNvSpPr/>
          <p:nvPr/>
        </p:nvSpPr>
        <p:spPr>
          <a:xfrm>
            <a:off x="1257895" y="2618482"/>
            <a:ext cx="737285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Estado se convirtió en el principal distribuidor de la riqueza petrolera, concentrando el poder económico y las decisiones de asignación de recursos en el gobierno central. 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gasto público  como factor esencial en el crecimiento económico. Política basada en Keynesianismo. Planificación Central. Modelo Agotado</a:t>
            </a:r>
            <a:endParaRPr lang="en-US" sz="900" dirty="0"/>
          </a:p>
        </p:txBody>
      </p:sp>
      <p:sp>
        <p:nvSpPr>
          <p:cNvPr id="23" name="Text 17"/>
          <p:cNvSpPr/>
          <p:nvPr/>
        </p:nvSpPr>
        <p:spPr>
          <a:xfrm>
            <a:off x="457200" y="3219152"/>
            <a:ext cx="8229600" cy="835521"/>
          </a:xfrm>
          <a:prstGeom prst="roundRect">
            <a:avLst>
              <a:gd name="adj" fmla="val 10336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18"/>
          <p:cNvSpPr/>
          <p:nvPr/>
        </p:nvSpPr>
        <p:spPr>
          <a:xfrm>
            <a:off x="457200" y="3219152"/>
            <a:ext cx="28575" cy="835521"/>
          </a:xfrm>
          <a:custGeom>
            <a:avLst/>
            <a:gdLst/>
            <a:ahLst/>
            <a:cxnLst/>
            <a:rect l="l" t="t" r="r" b="b"/>
            <a:pathLst>
              <a:path w="28575" h="835521">
                <a:moveTo>
                  <a:pt x="0" y="86360"/>
                </a:moveTo>
                <a:lnTo>
                  <a:pt x="3572" y="61780"/>
                </a:lnTo>
                <a:lnTo>
                  <a:pt x="7144" y="51968"/>
                </a:lnTo>
                <a:lnTo>
                  <a:pt x="10716" y="44695"/>
                </a:lnTo>
                <a:lnTo>
                  <a:pt x="14288" y="38783"/>
                </a:lnTo>
                <a:lnTo>
                  <a:pt x="17859" y="33770"/>
                </a:lnTo>
                <a:lnTo>
                  <a:pt x="21431" y="29419"/>
                </a:lnTo>
                <a:lnTo>
                  <a:pt x="25003" y="25587"/>
                </a:lnTo>
                <a:lnTo>
                  <a:pt x="28575" y="22181"/>
                </a:lnTo>
                <a:lnTo>
                  <a:pt x="28575" y="813340"/>
                </a:lnTo>
                <a:lnTo>
                  <a:pt x="25003" y="809934"/>
                </a:lnTo>
                <a:lnTo>
                  <a:pt x="21431" y="806102"/>
                </a:lnTo>
                <a:lnTo>
                  <a:pt x="17859" y="801751"/>
                </a:lnTo>
                <a:lnTo>
                  <a:pt x="14288" y="796738"/>
                </a:lnTo>
                <a:lnTo>
                  <a:pt x="10716" y="790826"/>
                </a:lnTo>
                <a:lnTo>
                  <a:pt x="7144" y="783553"/>
                </a:lnTo>
                <a:lnTo>
                  <a:pt x="3572" y="773741"/>
                </a:lnTo>
                <a:lnTo>
                  <a:pt x="0" y="7491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19"/>
          <p:cNvSpPr/>
          <p:nvPr/>
        </p:nvSpPr>
        <p:spPr>
          <a:xfrm>
            <a:off x="686395" y="3362623"/>
            <a:ext cx="400050" cy="40005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1113" y="3487341"/>
            <a:ext cx="150465" cy="150465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257895" y="3362623"/>
            <a:ext cx="7951113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91"/>
              </a:lnSpc>
              <a:buNone/>
            </a:pPr>
            <a:r>
              <a:rPr lang="en-US" sz="107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Distorsión económica</a:t>
            </a:r>
            <a:endParaRPr lang="en-US" sz="1070" dirty="0"/>
          </a:p>
        </p:txBody>
      </p:sp>
      <p:sp>
        <p:nvSpPr>
          <p:cNvPr id="28" name="Text 21"/>
          <p:cNvSpPr/>
          <p:nvPr/>
        </p:nvSpPr>
        <p:spPr>
          <a:xfrm>
            <a:off x="1257895" y="3568303"/>
            <a:ext cx="737285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renta petrolera generó una cultura rentista que desincentivó la producción y diversificación — el fenómeno conocido como la </a:t>
            </a:r>
            <a:r>
              <a:rPr lang="en-US" sz="90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"enfermedad holandesa"</a:t>
            </a: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debilitó los sectores no petroleros.</a:t>
            </a:r>
            <a:endParaRPr lang="en-US" sz="900" dirty="0"/>
          </a:p>
        </p:txBody>
      </p:sp>
      <p:sp>
        <p:nvSpPr>
          <p:cNvPr id="29" name="Text 22"/>
          <p:cNvSpPr/>
          <p:nvPr/>
        </p:nvSpPr>
        <p:spPr>
          <a:xfrm>
            <a:off x="457200" y="4168973"/>
            <a:ext cx="8229600" cy="835521"/>
          </a:xfrm>
          <a:prstGeom prst="roundRect">
            <a:avLst>
              <a:gd name="adj" fmla="val 10336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3"/>
          <p:cNvSpPr/>
          <p:nvPr/>
        </p:nvSpPr>
        <p:spPr>
          <a:xfrm>
            <a:off x="457200" y="4168973"/>
            <a:ext cx="28575" cy="835521"/>
          </a:xfrm>
          <a:custGeom>
            <a:avLst/>
            <a:gdLst/>
            <a:ahLst/>
            <a:cxnLst/>
            <a:rect l="l" t="t" r="r" b="b"/>
            <a:pathLst>
              <a:path w="28575" h="835521">
                <a:moveTo>
                  <a:pt x="0" y="86360"/>
                </a:moveTo>
                <a:lnTo>
                  <a:pt x="3572" y="61780"/>
                </a:lnTo>
                <a:lnTo>
                  <a:pt x="7144" y="51968"/>
                </a:lnTo>
                <a:lnTo>
                  <a:pt x="10716" y="44695"/>
                </a:lnTo>
                <a:lnTo>
                  <a:pt x="14288" y="38783"/>
                </a:lnTo>
                <a:lnTo>
                  <a:pt x="17859" y="33770"/>
                </a:lnTo>
                <a:lnTo>
                  <a:pt x="21431" y="29419"/>
                </a:lnTo>
                <a:lnTo>
                  <a:pt x="25003" y="25587"/>
                </a:lnTo>
                <a:lnTo>
                  <a:pt x="28575" y="22181"/>
                </a:lnTo>
                <a:lnTo>
                  <a:pt x="28575" y="813340"/>
                </a:lnTo>
                <a:lnTo>
                  <a:pt x="25003" y="809934"/>
                </a:lnTo>
                <a:lnTo>
                  <a:pt x="21431" y="806102"/>
                </a:lnTo>
                <a:lnTo>
                  <a:pt x="17859" y="801751"/>
                </a:lnTo>
                <a:lnTo>
                  <a:pt x="14288" y="796738"/>
                </a:lnTo>
                <a:lnTo>
                  <a:pt x="10716" y="790826"/>
                </a:lnTo>
                <a:lnTo>
                  <a:pt x="7144" y="783553"/>
                </a:lnTo>
                <a:lnTo>
                  <a:pt x="3572" y="773741"/>
                </a:lnTo>
                <a:lnTo>
                  <a:pt x="0" y="7491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4"/>
          <p:cNvSpPr/>
          <p:nvPr/>
        </p:nvSpPr>
        <p:spPr>
          <a:xfrm>
            <a:off x="686395" y="4312444"/>
            <a:ext cx="400050" cy="40005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11113" y="4437162"/>
            <a:ext cx="150465" cy="150465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1257895" y="4312444"/>
            <a:ext cx="7951113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91"/>
              </a:lnSpc>
              <a:buNone/>
            </a:pPr>
            <a:r>
              <a:rPr lang="en-US" sz="107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Vulnerabilidad</a:t>
            </a:r>
            <a:endParaRPr lang="en-US" sz="1070" dirty="0"/>
          </a:p>
        </p:txBody>
      </p:sp>
      <p:sp>
        <p:nvSpPr>
          <p:cNvPr id="34" name="Text 26"/>
          <p:cNvSpPr/>
          <p:nvPr/>
        </p:nvSpPr>
        <p:spPr>
          <a:xfrm>
            <a:off x="1257895" y="4518124"/>
            <a:ext cx="737285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dependencia de un solo 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producto de exportación expuso la economía a ciclos de auge y caída — la producción cayó de </a:t>
            </a:r>
            <a:r>
              <a:rPr lang="es-VE" sz="730" b="1" noProof="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3.7M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s-VE" sz="730" b="1" noProof="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~893K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barriles/día, una reducción del </a:t>
            </a:r>
            <a:r>
              <a:rPr lang="es-VE" sz="730" b="1" noProof="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76%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desde su pico h</a:t>
            </a:r>
            <a:r>
              <a:rPr lang="es-VE" sz="90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istórico</a:t>
            </a:r>
            <a:r>
              <a:rPr lang="es-VE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r>
              <a:rPr lang="es-VE" sz="90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Adicionalmente fluctuaciones erráticas de los precios a partir mediados de la década de los años 70</a:t>
            </a:r>
            <a:r>
              <a:rPr lang="es-VE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900" dirty="0"/>
          </a:p>
        </p:txBody>
      </p:sp>
      <p:sp>
        <p:nvSpPr>
          <p:cNvPr id="35" name="Text 27"/>
          <p:cNvSpPr/>
          <p:nvPr/>
        </p:nvSpPr>
        <p:spPr>
          <a:xfrm>
            <a:off x="571500" y="5271790"/>
            <a:ext cx="2017901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Renta petrolera máx.: ~35% del PIB (1970s)</a:t>
            </a:r>
            <a:endParaRPr lang="en-US" sz="730" dirty="0"/>
          </a:p>
        </p:txBody>
      </p:sp>
      <p:sp>
        <p:nvSpPr>
          <p:cNvPr id="36" name="Text 28"/>
          <p:cNvSpPr/>
          <p:nvPr/>
        </p:nvSpPr>
        <p:spPr>
          <a:xfrm>
            <a:off x="2691705" y="5271790"/>
            <a:ext cx="2315200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Reservas probadas: 303.8 mil millones de barriles</a:t>
            </a:r>
            <a:endParaRPr lang="en-US" sz="730" dirty="0"/>
          </a:p>
        </p:txBody>
      </p:sp>
      <p:sp>
        <p:nvSpPr>
          <p:cNvPr id="37" name="Text 29"/>
          <p:cNvSpPr/>
          <p:nvPr/>
        </p:nvSpPr>
        <p:spPr>
          <a:xfrm>
            <a:off x="7406878" y="5282208"/>
            <a:ext cx="1407914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dirty="0">
                <a:solidFill>
                  <a:srgbClr val="8DA4BE">
                    <a:alpha val="5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Fuentes: EIA, Banco Mundial, OPEP</a:t>
            </a:r>
            <a:endParaRPr lang="en-US" sz="6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42900"/>
            <a:ext cx="8805672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75"/>
              </a:lnSpc>
              <a:spcAft>
                <a:spcPts val="560"/>
              </a:spcAft>
              <a:buNone/>
            </a:pPr>
            <a:r>
              <a:rPr lang="en-US" sz="225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Rol del Sector Privado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457200" y="842516"/>
            <a:ext cx="4572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457200" y="950416"/>
            <a:ext cx="905256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Bef>
                <a:spcPts val="680"/>
              </a:spcBef>
              <a:buNone/>
            </a:pPr>
            <a:r>
              <a:rPr lang="en-US" sz="96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sector privado libre y competitivo es esencial para el desarrollo sostenible</a:t>
            </a:r>
            <a:endParaRPr lang="en-US" sz="960" dirty="0"/>
          </a:p>
        </p:txBody>
      </p:sp>
      <p:sp>
        <p:nvSpPr>
          <p:cNvPr id="5" name="Text 3"/>
          <p:cNvSpPr/>
          <p:nvPr/>
        </p:nvSpPr>
        <p:spPr>
          <a:xfrm>
            <a:off x="457200" y="1382316"/>
            <a:ext cx="4029075" cy="1573709"/>
          </a:xfrm>
          <a:prstGeom prst="roundRect">
            <a:avLst>
              <a:gd name="adj" fmla="val 6375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019699" y="1506141"/>
            <a:ext cx="320562" cy="2997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360"/>
              </a:lnSpc>
              <a:buNone/>
            </a:pPr>
            <a:r>
              <a:rPr lang="en-US" sz="2360" b="1" dirty="0">
                <a:solidFill>
                  <a:srgbClr val="D4A853">
                    <a:alpha val="8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01</a:t>
            </a:r>
            <a:endParaRPr lang="en-US" sz="2360" dirty="0"/>
          </a:p>
        </p:txBody>
      </p:sp>
      <p:sp>
        <p:nvSpPr>
          <p:cNvPr id="7" name="Text 5"/>
          <p:cNvSpPr/>
          <p:nvPr/>
        </p:nvSpPr>
        <p:spPr>
          <a:xfrm>
            <a:off x="667345" y="1620441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854" y="1739950"/>
            <a:ext cx="160883" cy="160883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67345" y="2148632"/>
            <a:ext cx="3969663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Motor de Crecimiento</a:t>
            </a:r>
            <a:endParaRPr lang="en-US" sz="1130" dirty="0"/>
          </a:p>
        </p:txBody>
      </p:sp>
      <p:sp>
        <p:nvSpPr>
          <p:cNvPr id="10" name="Text 7"/>
          <p:cNvSpPr/>
          <p:nvPr/>
        </p:nvSpPr>
        <p:spPr>
          <a:xfrm>
            <a:off x="667345" y="2391668"/>
            <a:ext cx="3680960" cy="371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95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Generación de empleo, innovación tecnológica y creación de valor agregado para la economía nacional.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4657725" y="1382316"/>
            <a:ext cx="4029075" cy="1573709"/>
          </a:xfrm>
          <a:prstGeom prst="roundRect">
            <a:avLst>
              <a:gd name="adj" fmla="val 6375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8220224" y="1506141"/>
            <a:ext cx="320562" cy="2997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360"/>
              </a:lnSpc>
              <a:buNone/>
            </a:pPr>
            <a:r>
              <a:rPr lang="en-US" sz="2360" b="1" dirty="0">
                <a:solidFill>
                  <a:srgbClr val="D4A853">
                    <a:alpha val="8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02</a:t>
            </a:r>
            <a:endParaRPr lang="en-US" sz="2360" dirty="0"/>
          </a:p>
        </p:txBody>
      </p:sp>
      <p:sp>
        <p:nvSpPr>
          <p:cNvPr id="13" name="Text 10"/>
          <p:cNvSpPr/>
          <p:nvPr/>
        </p:nvSpPr>
        <p:spPr>
          <a:xfrm>
            <a:off x="4867870" y="1620441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87379" y="1739950"/>
            <a:ext cx="160883" cy="160883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867870" y="2148632"/>
            <a:ext cx="3969663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Diversificación Económica</a:t>
            </a:r>
            <a:endParaRPr lang="en-US" sz="1130" dirty="0"/>
          </a:p>
        </p:txBody>
      </p:sp>
      <p:sp>
        <p:nvSpPr>
          <p:cNvPr id="16" name="Text 12"/>
          <p:cNvSpPr/>
          <p:nvPr/>
        </p:nvSpPr>
        <p:spPr>
          <a:xfrm>
            <a:off x="4867870" y="2391668"/>
            <a:ext cx="3680960" cy="371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95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Desarrollo de sectores no petroleros: manufactura, agricultura, servicios y tecnología.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457200" y="3127474"/>
            <a:ext cx="4029075" cy="1573709"/>
          </a:xfrm>
          <a:prstGeom prst="roundRect">
            <a:avLst>
              <a:gd name="adj" fmla="val 6375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4"/>
          <p:cNvSpPr/>
          <p:nvPr/>
        </p:nvSpPr>
        <p:spPr>
          <a:xfrm>
            <a:off x="4019699" y="3251299"/>
            <a:ext cx="320562" cy="2997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360"/>
              </a:lnSpc>
              <a:buNone/>
            </a:pPr>
            <a:r>
              <a:rPr lang="en-US" sz="2360" b="1" dirty="0">
                <a:solidFill>
                  <a:srgbClr val="D4A853">
                    <a:alpha val="8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03</a:t>
            </a:r>
            <a:endParaRPr lang="en-US" sz="2360" dirty="0"/>
          </a:p>
        </p:txBody>
      </p:sp>
      <p:sp>
        <p:nvSpPr>
          <p:cNvPr id="19" name="Text 15"/>
          <p:cNvSpPr/>
          <p:nvPr/>
        </p:nvSpPr>
        <p:spPr>
          <a:xfrm>
            <a:off x="667345" y="3365599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6854" y="3485108"/>
            <a:ext cx="160883" cy="160883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667345" y="3893790"/>
            <a:ext cx="3969663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Inversión y Capital</a:t>
            </a:r>
            <a:endParaRPr lang="en-US" sz="1130" dirty="0"/>
          </a:p>
        </p:txBody>
      </p:sp>
      <p:sp>
        <p:nvSpPr>
          <p:cNvPr id="22" name="Text 17"/>
          <p:cNvSpPr/>
          <p:nvPr/>
        </p:nvSpPr>
        <p:spPr>
          <a:xfrm>
            <a:off x="667345" y="4136827"/>
            <a:ext cx="3680960" cy="371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95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Atracción de inversión nacional y extranjera para el desarrollo productivo del país.</a:t>
            </a:r>
            <a:endParaRPr lang="en-US" sz="900" dirty="0"/>
          </a:p>
        </p:txBody>
      </p:sp>
      <p:sp>
        <p:nvSpPr>
          <p:cNvPr id="23" name="Text 18"/>
          <p:cNvSpPr/>
          <p:nvPr/>
        </p:nvSpPr>
        <p:spPr>
          <a:xfrm>
            <a:off x="4657725" y="3127474"/>
            <a:ext cx="4029075" cy="1573709"/>
          </a:xfrm>
          <a:prstGeom prst="roundRect">
            <a:avLst>
              <a:gd name="adj" fmla="val 6375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19"/>
          <p:cNvSpPr/>
          <p:nvPr/>
        </p:nvSpPr>
        <p:spPr>
          <a:xfrm>
            <a:off x="8220224" y="3251299"/>
            <a:ext cx="320562" cy="2997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360"/>
              </a:lnSpc>
              <a:buNone/>
            </a:pPr>
            <a:r>
              <a:rPr lang="en-US" sz="2360" b="1" dirty="0">
                <a:solidFill>
                  <a:srgbClr val="D4A853">
                    <a:alpha val="8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04</a:t>
            </a:r>
            <a:endParaRPr lang="en-US" sz="2360" dirty="0"/>
          </a:p>
        </p:txBody>
      </p:sp>
      <p:sp>
        <p:nvSpPr>
          <p:cNvPr id="25" name="Text 20"/>
          <p:cNvSpPr/>
          <p:nvPr/>
        </p:nvSpPr>
        <p:spPr>
          <a:xfrm>
            <a:off x="4867870" y="3365599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87379" y="3485108"/>
            <a:ext cx="160883" cy="160883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4867870" y="3893790"/>
            <a:ext cx="3969663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Competitividad Global</a:t>
            </a:r>
            <a:endParaRPr lang="en-US" sz="1130" dirty="0"/>
          </a:p>
        </p:txBody>
      </p:sp>
      <p:sp>
        <p:nvSpPr>
          <p:cNvPr id="28" name="Text 22"/>
          <p:cNvSpPr/>
          <p:nvPr/>
        </p:nvSpPr>
        <p:spPr>
          <a:xfrm>
            <a:off x="4867870" y="4136827"/>
            <a:ext cx="3680960" cy="371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95"/>
              </a:lnSpc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Inserción en cadenas de valor internacionales y apertura comercial estratégica.</a:t>
            </a:r>
            <a:endParaRPr lang="en-US" sz="900" dirty="0"/>
          </a:p>
        </p:txBody>
      </p:sp>
      <p:sp>
        <p:nvSpPr>
          <p:cNvPr id="29" name="Text 23"/>
          <p:cNvSpPr/>
          <p:nvPr/>
        </p:nvSpPr>
        <p:spPr>
          <a:xfrm>
            <a:off x="457200" y="4864150"/>
            <a:ext cx="822960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4"/>
          <p:cNvSpPr/>
          <p:nvPr/>
        </p:nvSpPr>
        <p:spPr>
          <a:xfrm>
            <a:off x="466725" y="1391841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00330" y="0"/>
                </a:moveTo>
                <a:lnTo>
                  <a:pt x="3909695" y="0"/>
                </a:lnTo>
                <a:lnTo>
                  <a:pt x="3936498" y="3646"/>
                </a:lnTo>
                <a:lnTo>
                  <a:pt x="3947247" y="7293"/>
                </a:lnTo>
                <a:lnTo>
                  <a:pt x="3955251" y="10939"/>
                </a:lnTo>
                <a:lnTo>
                  <a:pt x="3961791" y="14585"/>
                </a:lnTo>
                <a:lnTo>
                  <a:pt x="3967366" y="18231"/>
                </a:lnTo>
                <a:lnTo>
                  <a:pt x="3972236" y="21878"/>
                </a:lnTo>
                <a:lnTo>
                  <a:pt x="3976555" y="25524"/>
                </a:lnTo>
                <a:lnTo>
                  <a:pt x="3980423" y="29170"/>
                </a:lnTo>
                <a:lnTo>
                  <a:pt x="29602" y="29170"/>
                </a:lnTo>
                <a:lnTo>
                  <a:pt x="33470" y="25524"/>
                </a:lnTo>
                <a:lnTo>
                  <a:pt x="37789" y="21878"/>
                </a:lnTo>
                <a:lnTo>
                  <a:pt x="42659" y="18231"/>
                </a:lnTo>
                <a:lnTo>
                  <a:pt x="48234" y="14585"/>
                </a:lnTo>
                <a:lnTo>
                  <a:pt x="54774" y="10939"/>
                </a:lnTo>
                <a:lnTo>
                  <a:pt x="62778" y="7293"/>
                </a:lnTo>
                <a:lnTo>
                  <a:pt x="73527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5"/>
          <p:cNvSpPr/>
          <p:nvPr/>
        </p:nvSpPr>
        <p:spPr>
          <a:xfrm>
            <a:off x="4667250" y="1391841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00330" y="0"/>
                </a:moveTo>
                <a:lnTo>
                  <a:pt x="3909695" y="0"/>
                </a:lnTo>
                <a:lnTo>
                  <a:pt x="3936498" y="3646"/>
                </a:lnTo>
                <a:lnTo>
                  <a:pt x="3947247" y="7293"/>
                </a:lnTo>
                <a:lnTo>
                  <a:pt x="3955251" y="10939"/>
                </a:lnTo>
                <a:lnTo>
                  <a:pt x="3961791" y="14585"/>
                </a:lnTo>
                <a:lnTo>
                  <a:pt x="3967366" y="18231"/>
                </a:lnTo>
                <a:lnTo>
                  <a:pt x="3972236" y="21878"/>
                </a:lnTo>
                <a:lnTo>
                  <a:pt x="3976555" y="25524"/>
                </a:lnTo>
                <a:lnTo>
                  <a:pt x="3980423" y="29170"/>
                </a:lnTo>
                <a:lnTo>
                  <a:pt x="29602" y="29170"/>
                </a:lnTo>
                <a:lnTo>
                  <a:pt x="33470" y="25524"/>
                </a:lnTo>
                <a:lnTo>
                  <a:pt x="37789" y="21878"/>
                </a:lnTo>
                <a:lnTo>
                  <a:pt x="42659" y="18231"/>
                </a:lnTo>
                <a:lnTo>
                  <a:pt x="48234" y="14585"/>
                </a:lnTo>
                <a:lnTo>
                  <a:pt x="54774" y="10939"/>
                </a:lnTo>
                <a:lnTo>
                  <a:pt x="62778" y="7293"/>
                </a:lnTo>
                <a:lnTo>
                  <a:pt x="73527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6"/>
          <p:cNvSpPr/>
          <p:nvPr/>
        </p:nvSpPr>
        <p:spPr>
          <a:xfrm>
            <a:off x="466725" y="3136999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00330" y="0"/>
                </a:moveTo>
                <a:lnTo>
                  <a:pt x="3909695" y="0"/>
                </a:lnTo>
                <a:lnTo>
                  <a:pt x="3936498" y="3646"/>
                </a:lnTo>
                <a:lnTo>
                  <a:pt x="3947247" y="7293"/>
                </a:lnTo>
                <a:lnTo>
                  <a:pt x="3955251" y="10939"/>
                </a:lnTo>
                <a:lnTo>
                  <a:pt x="3961791" y="14585"/>
                </a:lnTo>
                <a:lnTo>
                  <a:pt x="3967366" y="18231"/>
                </a:lnTo>
                <a:lnTo>
                  <a:pt x="3972236" y="21878"/>
                </a:lnTo>
                <a:lnTo>
                  <a:pt x="3976555" y="25524"/>
                </a:lnTo>
                <a:lnTo>
                  <a:pt x="3980423" y="29170"/>
                </a:lnTo>
                <a:lnTo>
                  <a:pt x="29602" y="29170"/>
                </a:lnTo>
                <a:lnTo>
                  <a:pt x="33470" y="25524"/>
                </a:lnTo>
                <a:lnTo>
                  <a:pt x="37789" y="21878"/>
                </a:lnTo>
                <a:lnTo>
                  <a:pt x="42659" y="18231"/>
                </a:lnTo>
                <a:lnTo>
                  <a:pt x="48234" y="14585"/>
                </a:lnTo>
                <a:lnTo>
                  <a:pt x="54774" y="10939"/>
                </a:lnTo>
                <a:lnTo>
                  <a:pt x="62778" y="7293"/>
                </a:lnTo>
                <a:lnTo>
                  <a:pt x="73527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27"/>
          <p:cNvSpPr/>
          <p:nvPr/>
        </p:nvSpPr>
        <p:spPr>
          <a:xfrm>
            <a:off x="4667250" y="3136999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00330" y="0"/>
                </a:moveTo>
                <a:lnTo>
                  <a:pt x="3909695" y="0"/>
                </a:lnTo>
                <a:lnTo>
                  <a:pt x="3936498" y="3646"/>
                </a:lnTo>
                <a:lnTo>
                  <a:pt x="3947247" y="7293"/>
                </a:lnTo>
                <a:lnTo>
                  <a:pt x="3955251" y="10939"/>
                </a:lnTo>
                <a:lnTo>
                  <a:pt x="3961791" y="14585"/>
                </a:lnTo>
                <a:lnTo>
                  <a:pt x="3967366" y="18231"/>
                </a:lnTo>
                <a:lnTo>
                  <a:pt x="3972236" y="21878"/>
                </a:lnTo>
                <a:lnTo>
                  <a:pt x="3976555" y="25524"/>
                </a:lnTo>
                <a:lnTo>
                  <a:pt x="3980423" y="29170"/>
                </a:lnTo>
                <a:lnTo>
                  <a:pt x="29602" y="29170"/>
                </a:lnTo>
                <a:lnTo>
                  <a:pt x="33470" y="25524"/>
                </a:lnTo>
                <a:lnTo>
                  <a:pt x="37789" y="21878"/>
                </a:lnTo>
                <a:lnTo>
                  <a:pt x="42659" y="18231"/>
                </a:lnTo>
                <a:lnTo>
                  <a:pt x="48234" y="14585"/>
                </a:lnTo>
                <a:lnTo>
                  <a:pt x="54774" y="10939"/>
                </a:lnTo>
                <a:lnTo>
                  <a:pt x="62778" y="7293"/>
                </a:lnTo>
                <a:lnTo>
                  <a:pt x="73527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905875" y="4485680"/>
            <a:ext cx="9525" cy="429220"/>
          </a:xfrm>
          <a:prstGeom prst="rect">
            <a:avLst/>
          </a:prstGeom>
          <a:solidFill>
            <a:srgbClr val="D4A853">
              <a:alpha val="3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1357015" y="606891"/>
            <a:ext cx="6429970" cy="357247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3604915" y="1205954"/>
            <a:ext cx="57150" cy="57150"/>
          </a:xfrm>
          <a:prstGeom prst="ellipse">
            <a:avLst/>
          </a:prstGeom>
          <a:solidFill>
            <a:srgbClr val="E74C3C"/>
          </a:solidFill>
          <a:ln/>
          <a:effectLst>
            <a:outerShdw blurRad="57150" dist="50800" dir="16200000" algn="bl" rotWithShape="0">
              <a:srgbClr val="E74C3C">
                <a:alpha val="60000"/>
              </a:srgbClr>
            </a:outerShdw>
          </a:effectLst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3748385" y="1154609"/>
            <a:ext cx="196977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840" b="1" kern="0" spc="17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PROBLEMA DE FONDO</a:t>
            </a:r>
            <a:endParaRPr lang="en-US" sz="840" dirty="0"/>
          </a:p>
        </p:txBody>
      </p:sp>
      <p:sp>
        <p:nvSpPr>
          <p:cNvPr id="6" name="Text 4"/>
          <p:cNvSpPr/>
          <p:nvPr/>
        </p:nvSpPr>
        <p:spPr>
          <a:xfrm>
            <a:off x="4561136" y="1400919"/>
            <a:ext cx="21580" cy="34290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1074420" y="1887289"/>
            <a:ext cx="6995160" cy="916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91"/>
              </a:lnSpc>
              <a:buNone/>
            </a:pP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problema fundamental de Venezuela </a:t>
            </a:r>
            <a:r>
              <a:rPr lang="en-US" sz="158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no es la falta de recursos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sino un </a:t>
            </a:r>
            <a:r>
              <a:rPr lang="en-US" sz="1580" dirty="0" err="1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modelo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</a:t>
            </a:r>
            <a:r>
              <a:rPr lang="en-US" sz="1580" dirty="0" err="1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que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</a:t>
            </a:r>
            <a:r>
              <a:rPr lang="en-US" sz="15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concentra el poder económico en el Estado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</a:t>
            </a:r>
            <a:r>
              <a:rPr lang="en-US" sz="15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destruye incentivos productivos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y </a:t>
            </a:r>
            <a:r>
              <a:rPr lang="en-US" sz="15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genera dependencia institucional</a:t>
            </a:r>
            <a:r>
              <a:rPr lang="en-US" sz="158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.</a:t>
            </a:r>
            <a:endParaRPr lang="en-US" sz="1580" dirty="0"/>
          </a:p>
        </p:txBody>
      </p:sp>
      <p:sp>
        <p:nvSpPr>
          <p:cNvPr id="8" name="Text 6"/>
          <p:cNvSpPr/>
          <p:nvPr/>
        </p:nvSpPr>
        <p:spPr>
          <a:xfrm>
            <a:off x="4143375" y="3074640"/>
            <a:ext cx="857250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714375" y="3367980"/>
            <a:ext cx="2457450" cy="620911"/>
          </a:xfrm>
          <a:prstGeom prst="roundRect">
            <a:avLst>
              <a:gd name="adj" fmla="val 920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714375" y="3367980"/>
            <a:ext cx="19050" cy="620911"/>
          </a:xfrm>
          <a:custGeom>
            <a:avLst/>
            <a:gdLst/>
            <a:ahLst/>
            <a:cxnLst/>
            <a:rect l="l" t="t" r="r" b="b"/>
            <a:pathLst>
              <a:path w="19050" h="620911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606358"/>
                </a:lnTo>
                <a:lnTo>
                  <a:pt x="16669" y="604102"/>
                </a:lnTo>
                <a:lnTo>
                  <a:pt x="14288" y="601562"/>
                </a:lnTo>
                <a:lnTo>
                  <a:pt x="11906" y="598677"/>
                </a:lnTo>
                <a:lnTo>
                  <a:pt x="9525" y="595352"/>
                </a:lnTo>
                <a:lnTo>
                  <a:pt x="7144" y="591429"/>
                </a:lnTo>
                <a:lnTo>
                  <a:pt x="4763" y="586601"/>
                </a:lnTo>
                <a:lnTo>
                  <a:pt x="2381" y="580086"/>
                </a:lnTo>
                <a:lnTo>
                  <a:pt x="0" y="5637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904875" y="3520976"/>
            <a:ext cx="314920" cy="314920"/>
          </a:xfrm>
          <a:prstGeom prst="ellipse">
            <a:avLst/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5967" y="3612068"/>
            <a:ext cx="132588" cy="132588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347936" y="3523804"/>
            <a:ext cx="1675772" cy="324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Concentración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del poder económico en el gobierno central</a:t>
            </a:r>
            <a:endParaRPr lang="en-US" sz="840" dirty="0"/>
          </a:p>
        </p:txBody>
      </p:sp>
      <p:sp>
        <p:nvSpPr>
          <p:cNvPr id="14" name="Text 11"/>
          <p:cNvSpPr/>
          <p:nvPr/>
        </p:nvSpPr>
        <p:spPr>
          <a:xfrm>
            <a:off x="3343275" y="3367980"/>
            <a:ext cx="2457450" cy="620911"/>
          </a:xfrm>
          <a:prstGeom prst="roundRect">
            <a:avLst>
              <a:gd name="adj" fmla="val 920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3343275" y="3367980"/>
            <a:ext cx="19050" cy="620911"/>
          </a:xfrm>
          <a:custGeom>
            <a:avLst/>
            <a:gdLst/>
            <a:ahLst/>
            <a:cxnLst/>
            <a:rect l="l" t="t" r="r" b="b"/>
            <a:pathLst>
              <a:path w="19050" h="620911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606358"/>
                </a:lnTo>
                <a:lnTo>
                  <a:pt x="16669" y="604102"/>
                </a:lnTo>
                <a:lnTo>
                  <a:pt x="14288" y="601562"/>
                </a:lnTo>
                <a:lnTo>
                  <a:pt x="11906" y="598677"/>
                </a:lnTo>
                <a:lnTo>
                  <a:pt x="9525" y="595352"/>
                </a:lnTo>
                <a:lnTo>
                  <a:pt x="7144" y="591429"/>
                </a:lnTo>
                <a:lnTo>
                  <a:pt x="4763" y="586601"/>
                </a:lnTo>
                <a:lnTo>
                  <a:pt x="2381" y="580086"/>
                </a:lnTo>
                <a:lnTo>
                  <a:pt x="0" y="5637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3"/>
          <p:cNvSpPr/>
          <p:nvPr/>
        </p:nvSpPr>
        <p:spPr>
          <a:xfrm>
            <a:off x="3533775" y="3520976"/>
            <a:ext cx="314920" cy="314920"/>
          </a:xfrm>
          <a:prstGeom prst="ellipse">
            <a:avLst/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24867" y="3612068"/>
            <a:ext cx="132588" cy="132588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3976836" y="3523804"/>
            <a:ext cx="1675772" cy="324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sistemática del aparato productivo privado</a:t>
            </a:r>
            <a:endParaRPr lang="en-US" sz="840" dirty="0"/>
          </a:p>
        </p:txBody>
      </p:sp>
      <p:sp>
        <p:nvSpPr>
          <p:cNvPr id="19" name="Text 15"/>
          <p:cNvSpPr/>
          <p:nvPr/>
        </p:nvSpPr>
        <p:spPr>
          <a:xfrm>
            <a:off x="5972175" y="3367980"/>
            <a:ext cx="2457450" cy="620911"/>
          </a:xfrm>
          <a:prstGeom prst="roundRect">
            <a:avLst>
              <a:gd name="adj" fmla="val 920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6"/>
          <p:cNvSpPr/>
          <p:nvPr/>
        </p:nvSpPr>
        <p:spPr>
          <a:xfrm>
            <a:off x="5972175" y="3367980"/>
            <a:ext cx="19050" cy="620911"/>
          </a:xfrm>
          <a:custGeom>
            <a:avLst/>
            <a:gdLst/>
            <a:ahLst/>
            <a:cxnLst/>
            <a:rect l="l" t="t" r="r" b="b"/>
            <a:pathLst>
              <a:path w="19050" h="620911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606358"/>
                </a:lnTo>
                <a:lnTo>
                  <a:pt x="16669" y="604102"/>
                </a:lnTo>
                <a:lnTo>
                  <a:pt x="14288" y="601562"/>
                </a:lnTo>
                <a:lnTo>
                  <a:pt x="11906" y="598677"/>
                </a:lnTo>
                <a:lnTo>
                  <a:pt x="9525" y="595352"/>
                </a:lnTo>
                <a:lnTo>
                  <a:pt x="7144" y="591429"/>
                </a:lnTo>
                <a:lnTo>
                  <a:pt x="4763" y="586601"/>
                </a:lnTo>
                <a:lnTo>
                  <a:pt x="2381" y="580086"/>
                </a:lnTo>
                <a:lnTo>
                  <a:pt x="0" y="563761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7"/>
          <p:cNvSpPr/>
          <p:nvPr/>
        </p:nvSpPr>
        <p:spPr>
          <a:xfrm>
            <a:off x="6162675" y="3520976"/>
            <a:ext cx="314920" cy="314920"/>
          </a:xfrm>
          <a:prstGeom prst="ellipse">
            <a:avLst/>
          </a:prstGeom>
          <a:solidFill>
            <a:srgbClr val="D4A853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53767" y="3612068"/>
            <a:ext cx="132588" cy="132588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6605736" y="3523804"/>
            <a:ext cx="1675772" cy="324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Cultura rentista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que desincentiva el trabajo y la innovación</a:t>
            </a:r>
            <a:endParaRPr lang="en-US" sz="84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885730"/>
            <a:ext cx="398264" cy="57150"/>
          </a:xfrm>
          <a:prstGeom prst="roundRect">
            <a:avLst>
              <a:gd name="adj" fmla="val 1333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869305" y="4862959"/>
            <a:ext cx="398413" cy="79921"/>
          </a:xfrm>
          <a:prstGeom prst="roundRect">
            <a:avLst>
              <a:gd name="adj" fmla="val 9534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1281559" y="4842867"/>
            <a:ext cx="398264" cy="100013"/>
          </a:xfrm>
          <a:prstGeom prst="roundRect">
            <a:avLst>
              <a:gd name="adj" fmla="val 7619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1693664" y="4800005"/>
            <a:ext cx="398413" cy="142875"/>
          </a:xfrm>
          <a:prstGeom prst="roundRect">
            <a:avLst>
              <a:gd name="adj" fmla="val 533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2105918" y="4765774"/>
            <a:ext cx="398264" cy="177105"/>
          </a:xfrm>
          <a:prstGeom prst="roundRect">
            <a:avLst>
              <a:gd name="adj" fmla="val 430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2518023" y="4728567"/>
            <a:ext cx="398413" cy="214313"/>
          </a:xfrm>
          <a:prstGeom prst="roundRect">
            <a:avLst>
              <a:gd name="adj" fmla="val 3556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2930277" y="4691509"/>
            <a:ext cx="398264" cy="251371"/>
          </a:xfrm>
          <a:prstGeom prst="roundRect">
            <a:avLst>
              <a:gd name="adj" fmla="val 3031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3342382" y="4657130"/>
            <a:ext cx="398413" cy="285750"/>
          </a:xfrm>
          <a:prstGeom prst="roundRect">
            <a:avLst>
              <a:gd name="adj" fmla="val 2667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3754636" y="4657130"/>
            <a:ext cx="398264" cy="285750"/>
          </a:xfrm>
          <a:prstGeom prst="roundRect">
            <a:avLst>
              <a:gd name="adj" fmla="val 2667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4166741" y="4671417"/>
            <a:ext cx="398413" cy="271463"/>
          </a:xfrm>
          <a:prstGeom prst="roundRect">
            <a:avLst>
              <a:gd name="adj" fmla="val 2807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4578994" y="4538439"/>
            <a:ext cx="578019" cy="404441"/>
          </a:xfrm>
          <a:prstGeom prst="roundRect">
            <a:avLst>
              <a:gd name="adj" fmla="val 2722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4991100" y="4685705"/>
            <a:ext cx="398413" cy="257175"/>
          </a:xfrm>
          <a:prstGeom prst="roundRect">
            <a:avLst>
              <a:gd name="adj" fmla="val 296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5403354" y="4714280"/>
            <a:ext cx="398264" cy="228600"/>
          </a:xfrm>
          <a:prstGeom prst="roundRect">
            <a:avLst>
              <a:gd name="adj" fmla="val 333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5815459" y="4742855"/>
            <a:ext cx="398413" cy="200025"/>
          </a:xfrm>
          <a:prstGeom prst="roundRect">
            <a:avLst>
              <a:gd name="adj" fmla="val 3810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6227713" y="4785717"/>
            <a:ext cx="398264" cy="157163"/>
          </a:xfrm>
          <a:prstGeom prst="roundRect">
            <a:avLst>
              <a:gd name="adj" fmla="val 4848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6639818" y="4814292"/>
            <a:ext cx="398413" cy="128588"/>
          </a:xfrm>
          <a:prstGeom prst="roundRect">
            <a:avLst>
              <a:gd name="adj" fmla="val 5926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6"/>
          <p:cNvSpPr/>
          <p:nvPr/>
        </p:nvSpPr>
        <p:spPr>
          <a:xfrm>
            <a:off x="7052072" y="4834384"/>
            <a:ext cx="398264" cy="108496"/>
          </a:xfrm>
          <a:prstGeom prst="roundRect">
            <a:avLst>
              <a:gd name="adj" fmla="val 702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7464177" y="4857155"/>
            <a:ext cx="398413" cy="85725"/>
          </a:xfrm>
          <a:prstGeom prst="roundRect">
            <a:avLst>
              <a:gd name="adj" fmla="val 8889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8"/>
          <p:cNvSpPr/>
          <p:nvPr/>
        </p:nvSpPr>
        <p:spPr>
          <a:xfrm>
            <a:off x="7876431" y="4871442"/>
            <a:ext cx="398264" cy="71438"/>
          </a:xfrm>
          <a:prstGeom prst="roundRect">
            <a:avLst>
              <a:gd name="adj" fmla="val 10667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9"/>
          <p:cNvSpPr/>
          <p:nvPr/>
        </p:nvSpPr>
        <p:spPr>
          <a:xfrm>
            <a:off x="8288536" y="4880074"/>
            <a:ext cx="398264" cy="62805"/>
          </a:xfrm>
          <a:prstGeom prst="roundRect">
            <a:avLst>
              <a:gd name="adj" fmla="val 12133"/>
            </a:avLst>
          </a:prstGeom>
          <a:solidFill>
            <a:srgbClr val="D4A853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0" descr="preencoded.png"/>
          <p:cNvPicPr>
            <a:picLocks noChangeAspect="1"/>
          </p:cNvPicPr>
          <p:nvPr/>
        </p:nvPicPr>
        <p:blipFill>
          <a:blip>
            <a:alphaModFix amt="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86688" y="3535412"/>
            <a:ext cx="1071563" cy="1393478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4333880" y="2146325"/>
            <a:ext cx="143470" cy="13841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21"/>
          <p:cNvSpPr/>
          <p:nvPr/>
        </p:nvSpPr>
        <p:spPr>
          <a:xfrm>
            <a:off x="4666615" y="2917998"/>
            <a:ext cx="143470" cy="13841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2"/>
          <p:cNvSpPr/>
          <p:nvPr/>
        </p:nvSpPr>
        <p:spPr>
          <a:xfrm>
            <a:off x="4333880" y="3766765"/>
            <a:ext cx="143470" cy="13841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3"/>
          <p:cNvSpPr/>
          <p:nvPr/>
        </p:nvSpPr>
        <p:spPr>
          <a:xfrm>
            <a:off x="4666615" y="4538439"/>
            <a:ext cx="143470" cy="13841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4"/>
          <p:cNvSpPr/>
          <p:nvPr/>
        </p:nvSpPr>
        <p:spPr>
          <a:xfrm>
            <a:off x="4507929" y="1481212"/>
            <a:ext cx="128141" cy="128141"/>
          </a:xfrm>
          <a:prstGeom prst="ellipse">
            <a:avLst/>
          </a:prstGeom>
          <a:solidFill>
            <a:srgbClr val="D4A853"/>
          </a:solidFill>
          <a:ln w="19050">
            <a:solidFill>
              <a:srgbClr val="0C1B2A"/>
            </a:solidFill>
          </a:ln>
          <a:effectLst>
            <a:outerShdw blurRad="86360" dist="50800" dir="16200000" algn="bl" rotWithShape="0">
              <a:srgbClr val="D4A853">
                <a:alpha val="50000"/>
              </a:srgbClr>
            </a:outerShdw>
          </a:effectLst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5"/>
          <p:cNvSpPr/>
          <p:nvPr/>
        </p:nvSpPr>
        <p:spPr>
          <a:xfrm>
            <a:off x="4507929" y="2329979"/>
            <a:ext cx="128141" cy="128141"/>
          </a:xfrm>
          <a:prstGeom prst="ellipse">
            <a:avLst/>
          </a:prstGeom>
          <a:solidFill>
            <a:srgbClr val="D4A853"/>
          </a:solidFill>
          <a:ln w="19050">
            <a:solidFill>
              <a:srgbClr val="0C1B2A"/>
            </a:solidFill>
          </a:ln>
          <a:effectLst>
            <a:outerShdw blurRad="86360" dist="50800" dir="16200000" algn="bl" rotWithShape="0">
              <a:srgbClr val="D4A853">
                <a:alpha val="50000"/>
              </a:srgbClr>
            </a:outerShdw>
          </a:effectLst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9" name="Text 26"/>
          <p:cNvSpPr/>
          <p:nvPr/>
        </p:nvSpPr>
        <p:spPr>
          <a:xfrm>
            <a:off x="4507929" y="3178746"/>
            <a:ext cx="128141" cy="128141"/>
          </a:xfrm>
          <a:prstGeom prst="ellipse">
            <a:avLst/>
          </a:prstGeom>
          <a:solidFill>
            <a:srgbClr val="D4A853"/>
          </a:solidFill>
          <a:ln w="19050">
            <a:solidFill>
              <a:srgbClr val="0C1B2A"/>
            </a:solidFill>
          </a:ln>
          <a:effectLst>
            <a:outerShdw blurRad="86360" dist="50800" dir="16200000" algn="bl" rotWithShape="0">
              <a:srgbClr val="D4A853">
                <a:alpha val="50000"/>
              </a:srgbClr>
            </a:outerShdw>
          </a:effectLst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7"/>
          <p:cNvSpPr/>
          <p:nvPr/>
        </p:nvSpPr>
        <p:spPr>
          <a:xfrm>
            <a:off x="4507929" y="3950419"/>
            <a:ext cx="128141" cy="128141"/>
          </a:xfrm>
          <a:prstGeom prst="ellipse">
            <a:avLst/>
          </a:prstGeom>
          <a:solidFill>
            <a:srgbClr val="DC4646"/>
          </a:solidFill>
          <a:ln w="19050">
            <a:solidFill>
              <a:srgbClr val="0C1B2A"/>
            </a:solidFill>
          </a:ln>
          <a:effectLst>
            <a:outerShdw blurRad="86360" dist="50800" dir="16200000" algn="bl" rotWithShape="0">
              <a:srgbClr val="DC4646">
                <a:alpha val="50000"/>
              </a:srgbClr>
            </a:outerShdw>
          </a:effectLst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8"/>
          <p:cNvSpPr/>
          <p:nvPr/>
        </p:nvSpPr>
        <p:spPr>
          <a:xfrm>
            <a:off x="169164" y="257770"/>
            <a:ext cx="8805672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spcAft>
                <a:spcPts val="450"/>
              </a:spcAft>
              <a:buNone/>
            </a:pPr>
            <a:r>
              <a:rPr lang="en-US" sz="1800" b="1" kern="0" spc="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Evolución del Modelo Petrolero Venezolano</a:t>
            </a:r>
            <a:endParaRPr lang="en-US" sz="1800" dirty="0"/>
          </a:p>
        </p:txBody>
      </p:sp>
      <p:sp>
        <p:nvSpPr>
          <p:cNvPr id="32" name="Text 29"/>
          <p:cNvSpPr/>
          <p:nvPr/>
        </p:nvSpPr>
        <p:spPr>
          <a:xfrm>
            <a:off x="4357390" y="657820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30"/>
          <p:cNvSpPr/>
          <p:nvPr/>
        </p:nvSpPr>
        <p:spPr>
          <a:xfrm>
            <a:off x="4561210" y="850850"/>
            <a:ext cx="21580" cy="385822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8000">
                <a:srgbClr val="D4A853"/>
              </a:gs>
              <a:gs pos="92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31"/>
          <p:cNvSpPr/>
          <p:nvPr/>
        </p:nvSpPr>
        <p:spPr>
          <a:xfrm>
            <a:off x="2522339" y="1313706"/>
            <a:ext cx="1821061" cy="1679228"/>
          </a:xfrm>
          <a:prstGeom prst="roundRect">
            <a:avLst>
              <a:gd name="adj" fmla="val 4235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5" name="Text 32"/>
          <p:cNvSpPr/>
          <p:nvPr/>
        </p:nvSpPr>
        <p:spPr>
          <a:xfrm>
            <a:off x="2660005" y="1423541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07937" y="1471473"/>
            <a:ext cx="132588" cy="132588"/>
          </a:xfrm>
          <a:prstGeom prst="rect">
            <a:avLst/>
          </a:prstGeom>
        </p:spPr>
      </p:pic>
      <p:sp>
        <p:nvSpPr>
          <p:cNvPr id="37" name="Text 33"/>
          <p:cNvSpPr/>
          <p:nvPr/>
        </p:nvSpPr>
        <p:spPr>
          <a:xfrm>
            <a:off x="2660005" y="1773436"/>
            <a:ext cx="541032" cy="161181"/>
          </a:xfrm>
          <a:prstGeom prst="roundRect">
            <a:avLst>
              <a:gd name="adj" fmla="val 18123"/>
            </a:avLst>
          </a:prstGeom>
          <a:solidFill>
            <a:srgbClr val="D4A853">
              <a:alpha val="15000"/>
            </a:srgbClr>
          </a:solidFill>
          <a:ln/>
        </p:spPr>
        <p:txBody>
          <a:bodyPr wrap="none" lIns="71120" tIns="21590" rIns="71120" bIns="21590" rtlCol="0" anchor="t"/>
          <a:lstStyle/>
          <a:p>
            <a:pPr marL="0" indent="0" algn="l"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ETAPA 1</a:t>
            </a:r>
            <a:endParaRPr lang="en-US" sz="620" dirty="0"/>
          </a:p>
        </p:txBody>
      </p:sp>
      <p:sp>
        <p:nvSpPr>
          <p:cNvPr id="38" name="Text 34"/>
          <p:cNvSpPr/>
          <p:nvPr/>
        </p:nvSpPr>
        <p:spPr>
          <a:xfrm>
            <a:off x="2660005" y="1977777"/>
            <a:ext cx="1700302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1920s – 1950s</a:t>
            </a:r>
            <a:endParaRPr lang="en-US" sz="1010" dirty="0"/>
          </a:p>
        </p:txBody>
      </p:sp>
      <p:sp>
        <p:nvSpPr>
          <p:cNvPr id="39" name="Text 35"/>
          <p:cNvSpPr/>
          <p:nvPr/>
        </p:nvSpPr>
        <p:spPr>
          <a:xfrm>
            <a:off x="2660005" y="2199382"/>
            <a:ext cx="1700302" cy="133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84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Inicio de la Explotación Petrolera</a:t>
            </a:r>
            <a:endParaRPr lang="en-US" sz="840" dirty="0"/>
          </a:p>
        </p:txBody>
      </p:sp>
      <p:sp>
        <p:nvSpPr>
          <p:cNvPr id="40" name="Text 36"/>
          <p:cNvSpPr/>
          <p:nvPr/>
        </p:nvSpPr>
        <p:spPr>
          <a:xfrm>
            <a:off x="2660005" y="2368153"/>
            <a:ext cx="1576643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Concesiones a empresas extranjeras, primeros ingresos fiscales petroleros. Venezuela se posiciona como exportador mundial de crudo.</a:t>
            </a:r>
            <a:endParaRPr lang="en-US" sz="700" dirty="0"/>
          </a:p>
        </p:txBody>
      </p:sp>
      <p:sp>
        <p:nvSpPr>
          <p:cNvPr id="41" name="Text 37"/>
          <p:cNvSpPr/>
          <p:nvPr/>
        </p:nvSpPr>
        <p:spPr>
          <a:xfrm>
            <a:off x="4767004" y="1117299"/>
            <a:ext cx="1821061" cy="1679228"/>
          </a:xfrm>
          <a:prstGeom prst="roundRect">
            <a:avLst>
              <a:gd name="adj" fmla="val 4235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8"/>
          <p:cNvSpPr/>
          <p:nvPr/>
        </p:nvSpPr>
        <p:spPr>
          <a:xfrm>
            <a:off x="4938266" y="2195215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3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66045" y="1529419"/>
            <a:ext cx="132588" cy="132588"/>
          </a:xfrm>
          <a:prstGeom prst="rect">
            <a:avLst/>
          </a:prstGeom>
        </p:spPr>
      </p:pic>
      <p:sp>
        <p:nvSpPr>
          <p:cNvPr id="44" name="Text 39"/>
          <p:cNvSpPr/>
          <p:nvPr/>
        </p:nvSpPr>
        <p:spPr>
          <a:xfrm>
            <a:off x="4919790" y="1710293"/>
            <a:ext cx="541032" cy="161181"/>
          </a:xfrm>
          <a:prstGeom prst="roundRect">
            <a:avLst>
              <a:gd name="adj" fmla="val 18123"/>
            </a:avLst>
          </a:prstGeom>
          <a:solidFill>
            <a:srgbClr val="D4A853">
              <a:alpha val="15000"/>
            </a:srgbClr>
          </a:solidFill>
          <a:ln/>
        </p:spPr>
        <p:txBody>
          <a:bodyPr wrap="none" lIns="71120" tIns="21590" rIns="71120" bIns="21590" rtlCol="0" anchor="t"/>
          <a:lstStyle/>
          <a:p>
            <a:pPr marL="0" indent="0" algn="l"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ETAPA 2</a:t>
            </a:r>
            <a:endParaRPr lang="en-US" sz="620" dirty="0"/>
          </a:p>
        </p:txBody>
      </p:sp>
      <p:sp>
        <p:nvSpPr>
          <p:cNvPr id="45" name="Text 40"/>
          <p:cNvSpPr/>
          <p:nvPr/>
        </p:nvSpPr>
        <p:spPr>
          <a:xfrm>
            <a:off x="4887763" y="1878757"/>
            <a:ext cx="1700302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1960s – 1970s</a:t>
            </a:r>
            <a:endParaRPr lang="en-US" sz="1010" dirty="0"/>
          </a:p>
        </p:txBody>
      </p:sp>
      <p:sp>
        <p:nvSpPr>
          <p:cNvPr id="46" name="Text 41"/>
          <p:cNvSpPr/>
          <p:nvPr/>
        </p:nvSpPr>
        <p:spPr>
          <a:xfrm>
            <a:off x="4860978" y="2099906"/>
            <a:ext cx="1700302" cy="133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84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Nacionalización y OPEP</a:t>
            </a:r>
            <a:endParaRPr lang="en-US" sz="840" dirty="0"/>
          </a:p>
        </p:txBody>
      </p:sp>
      <p:sp>
        <p:nvSpPr>
          <p:cNvPr id="47" name="Text 42"/>
          <p:cNvSpPr/>
          <p:nvPr/>
        </p:nvSpPr>
        <p:spPr>
          <a:xfrm>
            <a:off x="4786610" y="2267582"/>
            <a:ext cx="1576643" cy="5329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Creación de la OPEP (1960), nacionalización petrolera (1976) y bonanza de la «Venezuela Saudita». Producción alcanza 3.5 millones b/d.</a:t>
            </a:r>
            <a:endParaRPr lang="en-US" sz="700" dirty="0"/>
          </a:p>
        </p:txBody>
      </p:sp>
      <p:sp>
        <p:nvSpPr>
          <p:cNvPr id="48" name="Text 43"/>
          <p:cNvSpPr/>
          <p:nvPr/>
        </p:nvSpPr>
        <p:spPr>
          <a:xfrm>
            <a:off x="2522339" y="2934146"/>
            <a:ext cx="1821061" cy="1679228"/>
          </a:xfrm>
          <a:prstGeom prst="roundRect">
            <a:avLst>
              <a:gd name="adj" fmla="val 4235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9" name="Text 44"/>
          <p:cNvSpPr/>
          <p:nvPr/>
        </p:nvSpPr>
        <p:spPr>
          <a:xfrm>
            <a:off x="2660005" y="3043982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D4A853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07937" y="3091913"/>
            <a:ext cx="132588" cy="132588"/>
          </a:xfrm>
          <a:prstGeom prst="rect">
            <a:avLst/>
          </a:prstGeom>
        </p:spPr>
      </p:pic>
      <p:sp>
        <p:nvSpPr>
          <p:cNvPr id="51" name="Text 45"/>
          <p:cNvSpPr/>
          <p:nvPr/>
        </p:nvSpPr>
        <p:spPr>
          <a:xfrm>
            <a:off x="2660005" y="3393877"/>
            <a:ext cx="541032" cy="161181"/>
          </a:xfrm>
          <a:prstGeom prst="roundRect">
            <a:avLst>
              <a:gd name="adj" fmla="val 18123"/>
            </a:avLst>
          </a:prstGeom>
          <a:solidFill>
            <a:srgbClr val="D4A853">
              <a:alpha val="15000"/>
            </a:srgbClr>
          </a:solidFill>
          <a:ln/>
        </p:spPr>
        <p:txBody>
          <a:bodyPr wrap="none" lIns="71120" tIns="21590" rIns="71120" bIns="21590" rtlCol="0" anchor="t"/>
          <a:lstStyle/>
          <a:p>
            <a:pPr marL="0" indent="0" algn="l"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ETAPA 3</a:t>
            </a:r>
            <a:endParaRPr lang="en-US" sz="620" dirty="0"/>
          </a:p>
        </p:txBody>
      </p:sp>
      <p:sp>
        <p:nvSpPr>
          <p:cNvPr id="52" name="Text 46"/>
          <p:cNvSpPr/>
          <p:nvPr/>
        </p:nvSpPr>
        <p:spPr>
          <a:xfrm>
            <a:off x="2660005" y="3598218"/>
            <a:ext cx="1700302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1980s – 1990s</a:t>
            </a:r>
            <a:endParaRPr lang="en-US" sz="1010" dirty="0"/>
          </a:p>
        </p:txBody>
      </p:sp>
      <p:sp>
        <p:nvSpPr>
          <p:cNvPr id="53" name="Text 47"/>
          <p:cNvSpPr/>
          <p:nvPr/>
        </p:nvSpPr>
        <p:spPr>
          <a:xfrm>
            <a:off x="2660005" y="3819823"/>
            <a:ext cx="1700302" cy="133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84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Crisis y Apertura</a:t>
            </a:r>
            <a:endParaRPr lang="en-US" sz="840" dirty="0"/>
          </a:p>
        </p:txBody>
      </p:sp>
      <p:sp>
        <p:nvSpPr>
          <p:cNvPr id="54" name="Text 48"/>
          <p:cNvSpPr/>
          <p:nvPr/>
        </p:nvSpPr>
        <p:spPr>
          <a:xfrm>
            <a:off x="2660005" y="3988594"/>
            <a:ext cx="1576643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Caída de precios petroleros, crisis de la deuda externa. Apertura petrolera de los 90s con participación de capital privado internacional.</a:t>
            </a:r>
            <a:endParaRPr lang="en-US" sz="700" dirty="0"/>
          </a:p>
        </p:txBody>
      </p:sp>
      <p:sp>
        <p:nvSpPr>
          <p:cNvPr id="55" name="Text 49"/>
          <p:cNvSpPr/>
          <p:nvPr/>
        </p:nvSpPr>
        <p:spPr>
          <a:xfrm>
            <a:off x="4773853" y="2911847"/>
            <a:ext cx="1821061" cy="1437680"/>
          </a:xfrm>
          <a:prstGeom prst="roundRect">
            <a:avLst>
              <a:gd name="adj" fmla="val 4947"/>
            </a:avLst>
          </a:prstGeom>
          <a:solidFill>
            <a:srgbClr val="162A40"/>
          </a:solidFill>
          <a:ln w="9525">
            <a:solidFill>
              <a:srgbClr val="DC4646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6" name="Text 50"/>
          <p:cNvSpPr/>
          <p:nvPr/>
        </p:nvSpPr>
        <p:spPr>
          <a:xfrm>
            <a:off x="4938266" y="3815655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DC4646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08775" y="3216454"/>
            <a:ext cx="132588" cy="132588"/>
          </a:xfrm>
          <a:prstGeom prst="rect">
            <a:avLst/>
          </a:prstGeom>
        </p:spPr>
      </p:pic>
      <p:sp>
        <p:nvSpPr>
          <p:cNvPr id="58" name="Text 51"/>
          <p:cNvSpPr/>
          <p:nvPr/>
        </p:nvSpPr>
        <p:spPr>
          <a:xfrm>
            <a:off x="4938266" y="3420480"/>
            <a:ext cx="541032" cy="906251"/>
          </a:xfrm>
          <a:prstGeom prst="roundRect">
            <a:avLst>
              <a:gd name="adj" fmla="val 18123"/>
            </a:avLst>
          </a:prstGeom>
          <a:solidFill>
            <a:srgbClr val="DC4646">
              <a:alpha val="12000"/>
            </a:srgbClr>
          </a:solidFill>
          <a:ln/>
        </p:spPr>
        <p:txBody>
          <a:bodyPr wrap="none" lIns="71120" tIns="21590" rIns="71120" bIns="21590" rtlCol="0" anchor="t"/>
          <a:lstStyle/>
          <a:p>
            <a:pPr marL="0" indent="0" algn="l">
              <a:buNone/>
            </a:pPr>
            <a:r>
              <a:rPr lang="en-US" sz="620" b="1" kern="0" spc="80" dirty="0">
                <a:solidFill>
                  <a:srgbClr val="DC46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ETAPA 4</a:t>
            </a:r>
            <a:endParaRPr lang="en-US" sz="620" dirty="0"/>
          </a:p>
        </p:txBody>
      </p:sp>
      <p:sp>
        <p:nvSpPr>
          <p:cNvPr id="59" name="Text 52"/>
          <p:cNvSpPr/>
          <p:nvPr/>
        </p:nvSpPr>
        <p:spPr>
          <a:xfrm>
            <a:off x="4876436" y="3524875"/>
            <a:ext cx="1700302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DC4646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2000s – Presente</a:t>
            </a:r>
            <a:endParaRPr lang="en-US" sz="1010" dirty="0"/>
          </a:p>
        </p:txBody>
      </p:sp>
      <p:sp>
        <p:nvSpPr>
          <p:cNvPr id="60" name="Text 53"/>
          <p:cNvSpPr/>
          <p:nvPr/>
        </p:nvSpPr>
        <p:spPr>
          <a:xfrm>
            <a:off x="4867558" y="3737788"/>
            <a:ext cx="1700302" cy="133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84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Estatismo Radical</a:t>
            </a:r>
            <a:endParaRPr lang="en-US" sz="840" dirty="0"/>
          </a:p>
        </p:txBody>
      </p:sp>
      <p:sp>
        <p:nvSpPr>
          <p:cNvPr id="61" name="Text 54"/>
          <p:cNvSpPr/>
          <p:nvPr/>
        </p:nvSpPr>
        <p:spPr>
          <a:xfrm>
            <a:off x="4869073" y="3880288"/>
            <a:ext cx="1576643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Hiper-dependencia petrolera, control total del Estado. Producción colapsa de 3.3M a ~800K b/d. PDVSA pierde capacidad operativa.</a:t>
            </a:r>
            <a:endParaRPr lang="en-US" sz="700" dirty="0"/>
          </a:p>
        </p:txBody>
      </p:sp>
      <p:pic>
        <p:nvPicPr>
          <p:cNvPr id="6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918603" y="4557573"/>
            <a:ext cx="132588" cy="132588"/>
          </a:xfrm>
          <a:prstGeom prst="rect">
            <a:avLst/>
          </a:prstGeom>
        </p:spPr>
      </p:pic>
      <p:sp>
        <p:nvSpPr>
          <p:cNvPr id="63" name="Text 55"/>
          <p:cNvSpPr/>
          <p:nvPr/>
        </p:nvSpPr>
        <p:spPr>
          <a:xfrm>
            <a:off x="3021665" y="4564856"/>
            <a:ext cx="967368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930"/>
              </a:lnSpc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PICO: 3.5M b/d (1998)</a:t>
            </a:r>
            <a:endParaRPr lang="en-US" sz="620" dirty="0"/>
          </a:p>
        </p:txBody>
      </p:sp>
      <p:sp>
        <p:nvSpPr>
          <p:cNvPr id="64" name="Text 56"/>
          <p:cNvSpPr/>
          <p:nvPr/>
        </p:nvSpPr>
        <p:spPr>
          <a:xfrm>
            <a:off x="4057382" y="4509641"/>
            <a:ext cx="43547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8DA4BE">
                    <a:alpha val="3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</a:t>
            </a:r>
            <a:endParaRPr lang="en-US" sz="1200" dirty="0"/>
          </a:p>
        </p:txBody>
      </p:sp>
      <p:pic>
        <p:nvPicPr>
          <p:cNvPr id="65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1175" y="4549706"/>
            <a:ext cx="132588" cy="132588"/>
          </a:xfrm>
          <a:prstGeom prst="rect">
            <a:avLst/>
          </a:prstGeom>
        </p:spPr>
      </p:pic>
      <p:sp>
        <p:nvSpPr>
          <p:cNvPr id="66" name="Text 57"/>
          <p:cNvSpPr/>
          <p:nvPr/>
        </p:nvSpPr>
        <p:spPr>
          <a:xfrm>
            <a:off x="4487043" y="4546804"/>
            <a:ext cx="1174626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930"/>
              </a:lnSpc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ACTUAL: ~800K b/d (2025)</a:t>
            </a:r>
            <a:endParaRPr lang="en-US" sz="620" dirty="0"/>
          </a:p>
        </p:txBody>
      </p:sp>
      <p:sp>
        <p:nvSpPr>
          <p:cNvPr id="67" name="Text 58"/>
          <p:cNvSpPr/>
          <p:nvPr/>
        </p:nvSpPr>
        <p:spPr>
          <a:xfrm>
            <a:off x="5511731" y="4509641"/>
            <a:ext cx="43547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8DA4BE">
                    <a:alpha val="3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</a:t>
            </a:r>
            <a:endParaRPr lang="en-US" sz="1200" dirty="0"/>
          </a:p>
        </p:txBody>
      </p:sp>
      <p:sp>
        <p:nvSpPr>
          <p:cNvPr id="68" name="Text 59"/>
          <p:cNvSpPr/>
          <p:nvPr/>
        </p:nvSpPr>
        <p:spPr>
          <a:xfrm>
            <a:off x="5625220" y="4531034"/>
            <a:ext cx="581992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930"/>
              </a:lnSpc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CAÍDA: −77%</a:t>
            </a:r>
            <a:endParaRPr lang="en-US" sz="62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12254"/>
            <a:ext cx="3429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57200" y="571500"/>
            <a:ext cx="3603739" cy="3123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461"/>
              </a:lnSpc>
              <a:buNone/>
            </a:pPr>
            <a:r>
              <a:rPr lang="en-US" sz="214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Situación Actual de Venezuela</a:t>
            </a:r>
            <a:endParaRPr lang="en-US" sz="2140" dirty="0"/>
          </a:p>
        </p:txBody>
      </p:sp>
      <p:sp>
        <p:nvSpPr>
          <p:cNvPr id="4" name="Text 2"/>
          <p:cNvSpPr/>
          <p:nvPr/>
        </p:nvSpPr>
        <p:spPr>
          <a:xfrm>
            <a:off x="457200" y="941040"/>
            <a:ext cx="3704779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50"/>
              </a:lnSpc>
              <a:spcBef>
                <a:spcPts val="450"/>
              </a:spcBef>
              <a:buNone/>
            </a:pPr>
            <a:r>
              <a:rPr lang="en-US" sz="90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Indicadores críticos que reflejan el colapso del modelo estatista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7804696" y="699046"/>
            <a:ext cx="57150" cy="57150"/>
          </a:xfrm>
          <a:prstGeom prst="ellipse">
            <a:avLst/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7918996" y="658118"/>
            <a:ext cx="84458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CRISIS ACTIVA</a:t>
            </a:r>
            <a:endParaRPr lang="en-US" sz="730" dirty="0"/>
          </a:p>
        </p:txBody>
      </p:sp>
      <p:sp>
        <p:nvSpPr>
          <p:cNvPr id="7" name="Text 5"/>
          <p:cNvSpPr/>
          <p:nvPr/>
        </p:nvSpPr>
        <p:spPr>
          <a:xfrm>
            <a:off x="457200" y="1370261"/>
            <a:ext cx="4043065" cy="2189113"/>
          </a:xfrm>
          <a:prstGeom prst="roundRect">
            <a:avLst>
              <a:gd name="adj" fmla="val 5221"/>
            </a:avLst>
          </a:prstGeom>
          <a:solidFill>
            <a:srgbClr val="162A40"/>
          </a:solidFill>
          <a:ln w="9525">
            <a:solidFill>
              <a:srgbClr val="E74C3C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667345" y="1608386"/>
            <a:ext cx="342900" cy="342900"/>
          </a:xfrm>
          <a:prstGeom prst="roundRect">
            <a:avLst>
              <a:gd name="adj" fmla="val 25185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9293" y="1710333"/>
            <a:ext cx="139005" cy="139005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667345" y="2037606"/>
            <a:ext cx="1903631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b="1" kern="0" spc="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PRODUCCIÓN PETROLERA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667345" y="2266206"/>
            <a:ext cx="884798" cy="314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80"/>
              </a:lnSpc>
              <a:buNone/>
            </a:pPr>
            <a:r>
              <a:rPr lang="en-US" sz="2480" b="1" kern="0" spc="-60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~900K</a:t>
            </a:r>
            <a:endParaRPr lang="en-US" sz="2480" dirty="0"/>
          </a:p>
        </p:txBody>
      </p:sp>
      <p:sp>
        <p:nvSpPr>
          <p:cNvPr id="12" name="Text 9"/>
          <p:cNvSpPr/>
          <p:nvPr/>
        </p:nvSpPr>
        <p:spPr>
          <a:xfrm>
            <a:off x="667345" y="2652117"/>
            <a:ext cx="2976592" cy="1454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45"/>
              </a:lnSpc>
              <a:buNone/>
            </a:pP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barriles/día — una fracción de la capacidad histórica del país</a:t>
            </a:r>
            <a:endParaRPr lang="en-US" sz="790" dirty="0"/>
          </a:p>
        </p:txBody>
      </p:sp>
      <p:sp>
        <p:nvSpPr>
          <p:cNvPr id="13" name="Text 10"/>
          <p:cNvSpPr/>
          <p:nvPr/>
        </p:nvSpPr>
        <p:spPr>
          <a:xfrm>
            <a:off x="667345" y="2897832"/>
            <a:ext cx="3622774" cy="43160"/>
          </a:xfrm>
          <a:prstGeom prst="roundRect">
            <a:avLst>
              <a:gd name="adj" fmla="val 50023"/>
            </a:avLst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1"/>
          <p:cNvSpPr/>
          <p:nvPr/>
        </p:nvSpPr>
        <p:spPr>
          <a:xfrm>
            <a:off x="667345" y="2897832"/>
            <a:ext cx="978098" cy="43160"/>
          </a:xfrm>
          <a:prstGeom prst="roundRect">
            <a:avLst>
              <a:gd name="adj" fmla="val 50023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667345" y="3143548"/>
            <a:ext cx="3622774" cy="9525"/>
          </a:xfrm>
          <a:prstGeom prst="rect">
            <a:avLst/>
          </a:prstGeom>
          <a:solidFill>
            <a:srgbClr val="8DA4BE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8630" y="3213357"/>
            <a:ext cx="132588" cy="132588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777925" y="3210223"/>
            <a:ext cx="1862212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Pico histórico: 3.3 millones bbl/día (1998)</a:t>
            </a:r>
            <a:endParaRPr lang="en-US" sz="730" dirty="0"/>
          </a:p>
        </p:txBody>
      </p:sp>
      <p:sp>
        <p:nvSpPr>
          <p:cNvPr id="18" name="Text 14"/>
          <p:cNvSpPr/>
          <p:nvPr/>
        </p:nvSpPr>
        <p:spPr>
          <a:xfrm>
            <a:off x="4643735" y="1370261"/>
            <a:ext cx="4043065" cy="2189113"/>
          </a:xfrm>
          <a:prstGeom prst="roundRect">
            <a:avLst>
              <a:gd name="adj" fmla="val 5221"/>
            </a:avLst>
          </a:prstGeom>
          <a:solidFill>
            <a:srgbClr val="162A40"/>
          </a:solidFill>
          <a:ln w="9525">
            <a:solidFill>
              <a:srgbClr val="E74C3C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5"/>
          <p:cNvSpPr/>
          <p:nvPr/>
        </p:nvSpPr>
        <p:spPr>
          <a:xfrm>
            <a:off x="4853880" y="1608386"/>
            <a:ext cx="342900" cy="342900"/>
          </a:xfrm>
          <a:prstGeom prst="roundRect">
            <a:avLst>
              <a:gd name="adj" fmla="val 25185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55828" y="1710333"/>
            <a:ext cx="139005" cy="139005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4853880" y="2037606"/>
            <a:ext cx="1274162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b="1" kern="0" spc="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HIPERINFLACIÓN</a:t>
            </a:r>
            <a:endParaRPr lang="en-US" sz="900" dirty="0"/>
          </a:p>
        </p:txBody>
      </p:sp>
      <p:sp>
        <p:nvSpPr>
          <p:cNvPr id="22" name="Text 17"/>
          <p:cNvSpPr/>
          <p:nvPr/>
        </p:nvSpPr>
        <p:spPr>
          <a:xfrm>
            <a:off x="4964460" y="2266206"/>
            <a:ext cx="1462117" cy="314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80"/>
              </a:lnSpc>
              <a:buNone/>
            </a:pPr>
            <a:r>
              <a:rPr lang="en-US" sz="2480" b="1" kern="0" spc="-60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649%</a:t>
            </a:r>
            <a:endParaRPr lang="en-US" sz="2480" dirty="0"/>
          </a:p>
        </p:txBody>
      </p:sp>
      <p:sp>
        <p:nvSpPr>
          <p:cNvPr id="23" name="Text 18"/>
          <p:cNvSpPr/>
          <p:nvPr/>
        </p:nvSpPr>
        <p:spPr>
          <a:xfrm>
            <a:off x="4853880" y="2652117"/>
            <a:ext cx="3289280" cy="1454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45"/>
              </a:lnSpc>
              <a:buNone/>
            </a:pP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tasa alcanzada en  Marzo 2026— una de las </a:t>
            </a:r>
            <a:r>
              <a:rPr lang="en-US" sz="79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peores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en </a:t>
            </a:r>
            <a:r>
              <a:rPr lang="en-US" sz="79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79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mundo</a:t>
            </a:r>
            <a:endParaRPr lang="en-US" sz="790" dirty="0"/>
          </a:p>
        </p:txBody>
      </p:sp>
      <p:sp>
        <p:nvSpPr>
          <p:cNvPr id="24" name="Text 19"/>
          <p:cNvSpPr/>
          <p:nvPr/>
        </p:nvSpPr>
        <p:spPr>
          <a:xfrm>
            <a:off x="4853880" y="2897832"/>
            <a:ext cx="3622774" cy="43160"/>
          </a:xfrm>
          <a:prstGeom prst="roundRect">
            <a:avLst>
              <a:gd name="adj" fmla="val 50023"/>
            </a:avLst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0"/>
          <p:cNvSpPr/>
          <p:nvPr/>
        </p:nvSpPr>
        <p:spPr>
          <a:xfrm>
            <a:off x="4853880" y="2897832"/>
            <a:ext cx="3441502" cy="43160"/>
          </a:xfrm>
          <a:prstGeom prst="roundRect">
            <a:avLst>
              <a:gd name="adj" fmla="val 50023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1"/>
          <p:cNvSpPr/>
          <p:nvPr/>
        </p:nvSpPr>
        <p:spPr>
          <a:xfrm>
            <a:off x="4853880" y="3143548"/>
            <a:ext cx="3622774" cy="9525"/>
          </a:xfrm>
          <a:prstGeom prst="rect">
            <a:avLst/>
          </a:prstGeom>
          <a:solidFill>
            <a:srgbClr val="8DA4BE">
              <a:alpha val="1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25166" y="3213357"/>
            <a:ext cx="132588" cy="132588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4964460" y="3210223"/>
            <a:ext cx="1542812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Inflación </a:t>
            </a:r>
            <a:r>
              <a:rPr lang="en-US" sz="730" dirty="0" err="1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proyectada</a:t>
            </a:r>
            <a:r>
              <a:rPr lang="en-US" sz="730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2026: &gt;275%</a:t>
            </a:r>
            <a:endParaRPr lang="en-US" sz="730" dirty="0"/>
          </a:p>
        </p:txBody>
      </p:sp>
      <p:sp>
        <p:nvSpPr>
          <p:cNvPr id="29" name="Text 23"/>
          <p:cNvSpPr/>
          <p:nvPr/>
        </p:nvSpPr>
        <p:spPr>
          <a:xfrm>
            <a:off x="457200" y="3785304"/>
            <a:ext cx="4043065" cy="1440656"/>
          </a:xfrm>
          <a:prstGeom prst="roundRect">
            <a:avLst>
              <a:gd name="adj" fmla="val 7934"/>
            </a:avLst>
          </a:prstGeom>
          <a:solidFill>
            <a:srgbClr val="162A40"/>
          </a:solidFill>
          <a:ln w="9525">
            <a:solidFill>
              <a:srgbClr val="E74C3C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4"/>
          <p:cNvSpPr/>
          <p:nvPr/>
        </p:nvSpPr>
        <p:spPr>
          <a:xfrm>
            <a:off x="667345" y="3940969"/>
            <a:ext cx="342900" cy="342900"/>
          </a:xfrm>
          <a:prstGeom prst="roundRect">
            <a:avLst>
              <a:gd name="adj" fmla="val 25185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9293" y="4042916"/>
            <a:ext cx="139005" cy="139005"/>
          </a:xfrm>
          <a:prstGeom prst="rect">
            <a:avLst/>
          </a:prstGeom>
        </p:spPr>
      </p:pic>
      <p:sp>
        <p:nvSpPr>
          <p:cNvPr id="32" name="Text 25"/>
          <p:cNvSpPr/>
          <p:nvPr/>
        </p:nvSpPr>
        <p:spPr>
          <a:xfrm>
            <a:off x="667345" y="4370189"/>
            <a:ext cx="970970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b="1" kern="0" spc="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EMIGRACIÓN</a:t>
            </a:r>
            <a:endParaRPr lang="en-US" sz="900" dirty="0"/>
          </a:p>
        </p:txBody>
      </p:sp>
      <p:sp>
        <p:nvSpPr>
          <p:cNvPr id="33" name="Text 26"/>
          <p:cNvSpPr/>
          <p:nvPr/>
        </p:nvSpPr>
        <p:spPr>
          <a:xfrm>
            <a:off x="667345" y="4598789"/>
            <a:ext cx="873547" cy="314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80"/>
              </a:lnSpc>
              <a:buNone/>
            </a:pPr>
            <a:r>
              <a:rPr lang="en-US" sz="2480" b="1" kern="0" spc="-60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8.7M+</a:t>
            </a:r>
            <a:endParaRPr lang="en-US" sz="2480" dirty="0"/>
          </a:p>
        </p:txBody>
      </p:sp>
      <p:sp>
        <p:nvSpPr>
          <p:cNvPr id="34" name="Text 27"/>
          <p:cNvSpPr/>
          <p:nvPr/>
        </p:nvSpPr>
        <p:spPr>
          <a:xfrm>
            <a:off x="667345" y="4984700"/>
            <a:ext cx="3631600" cy="1454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45"/>
              </a:lnSpc>
              <a:buNone/>
            </a:pP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venezolanos han emigrado — la mayor crisis migratoria de América Latina</a:t>
            </a:r>
            <a:endParaRPr lang="en-US" sz="790" dirty="0"/>
          </a:p>
        </p:txBody>
      </p:sp>
      <p:sp>
        <p:nvSpPr>
          <p:cNvPr id="35" name="Text 28"/>
          <p:cNvSpPr/>
          <p:nvPr/>
        </p:nvSpPr>
        <p:spPr>
          <a:xfrm>
            <a:off x="1848922" y="4656165"/>
            <a:ext cx="1582430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~25% de la población total del país</a:t>
            </a:r>
            <a:endParaRPr lang="en-US" sz="730" dirty="0"/>
          </a:p>
        </p:txBody>
      </p:sp>
      <p:sp>
        <p:nvSpPr>
          <p:cNvPr id="36" name="Text 29"/>
          <p:cNvSpPr/>
          <p:nvPr/>
        </p:nvSpPr>
        <p:spPr>
          <a:xfrm>
            <a:off x="4643735" y="3702844"/>
            <a:ext cx="4043065" cy="1440656"/>
          </a:xfrm>
          <a:prstGeom prst="roundRect">
            <a:avLst>
              <a:gd name="adj" fmla="val 7934"/>
            </a:avLst>
          </a:prstGeom>
          <a:solidFill>
            <a:srgbClr val="162A40"/>
          </a:solidFill>
          <a:ln w="9525">
            <a:solidFill>
              <a:srgbClr val="E74C3C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0"/>
          <p:cNvSpPr/>
          <p:nvPr/>
        </p:nvSpPr>
        <p:spPr>
          <a:xfrm>
            <a:off x="4853880" y="3940969"/>
            <a:ext cx="342900" cy="342900"/>
          </a:xfrm>
          <a:prstGeom prst="roundRect">
            <a:avLst>
              <a:gd name="adj" fmla="val 25185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8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55828" y="4042916"/>
            <a:ext cx="139005" cy="139005"/>
          </a:xfrm>
          <a:prstGeom prst="rect">
            <a:avLst/>
          </a:prstGeom>
        </p:spPr>
      </p:pic>
      <p:sp>
        <p:nvSpPr>
          <p:cNvPr id="39" name="Text 31"/>
          <p:cNvSpPr/>
          <p:nvPr/>
        </p:nvSpPr>
        <p:spPr>
          <a:xfrm>
            <a:off x="4853880" y="4370189"/>
            <a:ext cx="1700466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b="1" kern="0" spc="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CONTRACCIÓN DEL PIB</a:t>
            </a:r>
            <a:endParaRPr lang="en-US" sz="900" dirty="0"/>
          </a:p>
        </p:txBody>
      </p:sp>
      <p:sp>
        <p:nvSpPr>
          <p:cNvPr id="40" name="Text 32"/>
          <p:cNvSpPr/>
          <p:nvPr/>
        </p:nvSpPr>
        <p:spPr>
          <a:xfrm>
            <a:off x="4853880" y="4598789"/>
            <a:ext cx="739155" cy="314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80"/>
              </a:lnSpc>
              <a:buNone/>
            </a:pPr>
            <a:r>
              <a:rPr lang="en-US" sz="2480" b="1" kern="0" spc="-60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-80%</a:t>
            </a:r>
            <a:endParaRPr lang="en-US" sz="2480" dirty="0"/>
          </a:p>
        </p:txBody>
      </p:sp>
      <p:sp>
        <p:nvSpPr>
          <p:cNvPr id="41" name="Text 33"/>
          <p:cNvSpPr/>
          <p:nvPr/>
        </p:nvSpPr>
        <p:spPr>
          <a:xfrm>
            <a:off x="4853880" y="4984700"/>
            <a:ext cx="3695230" cy="3053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45"/>
              </a:lnSpc>
              <a:buNone/>
            </a:pP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PIB perdido desde 2013 — un colapso económico sin precedentes en la región</a:t>
            </a:r>
            <a:endParaRPr lang="en-US" sz="790" dirty="0"/>
          </a:p>
        </p:txBody>
      </p:sp>
      <p:sp>
        <p:nvSpPr>
          <p:cNvPr id="42" name="Text 34"/>
          <p:cNvSpPr/>
          <p:nvPr/>
        </p:nvSpPr>
        <p:spPr>
          <a:xfrm>
            <a:off x="5839413" y="4604419"/>
            <a:ext cx="1749906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F5A6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PIB 2025 est.: ~$110 mil millones USD</a:t>
            </a:r>
            <a:endParaRPr lang="en-US" sz="730" dirty="0"/>
          </a:p>
        </p:txBody>
      </p:sp>
      <p:sp>
        <p:nvSpPr>
          <p:cNvPr id="43" name="Text 35"/>
          <p:cNvSpPr/>
          <p:nvPr/>
        </p:nvSpPr>
        <p:spPr>
          <a:xfrm>
            <a:off x="457200" y="6006257"/>
            <a:ext cx="3114764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dirty="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Fuentes: FMI, ACNUR, OPEP, BCV, ENCOVI, UNDP | Datos actualizados a 2025</a:t>
            </a:r>
            <a:endParaRPr lang="en-US" sz="620" dirty="0"/>
          </a:p>
        </p:txBody>
      </p:sp>
      <p:sp>
        <p:nvSpPr>
          <p:cNvPr id="44" name="Text 36"/>
          <p:cNvSpPr/>
          <p:nvPr/>
        </p:nvSpPr>
        <p:spPr>
          <a:xfrm>
            <a:off x="466725" y="1379786"/>
            <a:ext cx="4024017" cy="21580"/>
          </a:xfrm>
          <a:custGeom>
            <a:avLst/>
            <a:gdLst/>
            <a:ahLst/>
            <a:cxnLst/>
            <a:rect l="l" t="t" r="r" b="b"/>
            <a:pathLst>
              <a:path w="4024017" h="21580">
                <a:moveTo>
                  <a:pt x="114300" y="0"/>
                </a:moveTo>
                <a:lnTo>
                  <a:pt x="3909717" y="0"/>
                </a:lnTo>
                <a:lnTo>
                  <a:pt x="3934403" y="2698"/>
                </a:lnTo>
                <a:lnTo>
                  <a:pt x="3944419" y="5395"/>
                </a:lnTo>
                <a:lnTo>
                  <a:pt x="3951960" y="8093"/>
                </a:lnTo>
                <a:lnTo>
                  <a:pt x="3958196" y="10790"/>
                </a:lnTo>
                <a:lnTo>
                  <a:pt x="3963581" y="13488"/>
                </a:lnTo>
                <a:lnTo>
                  <a:pt x="3968351" y="16185"/>
                </a:lnTo>
                <a:lnTo>
                  <a:pt x="3972646" y="18883"/>
                </a:lnTo>
                <a:lnTo>
                  <a:pt x="3976557" y="21580"/>
                </a:lnTo>
                <a:lnTo>
                  <a:pt x="47461" y="21580"/>
                </a:lnTo>
                <a:lnTo>
                  <a:pt x="51372" y="18883"/>
                </a:lnTo>
                <a:lnTo>
                  <a:pt x="55666" y="16185"/>
                </a:lnTo>
                <a:lnTo>
                  <a:pt x="60436" y="13488"/>
                </a:lnTo>
                <a:lnTo>
                  <a:pt x="65821" y="10790"/>
                </a:lnTo>
                <a:lnTo>
                  <a:pt x="72057" y="8093"/>
                </a:lnTo>
                <a:lnTo>
                  <a:pt x="79599" y="5395"/>
                </a:lnTo>
                <a:lnTo>
                  <a:pt x="89615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5" name="Text 37"/>
          <p:cNvSpPr/>
          <p:nvPr/>
        </p:nvSpPr>
        <p:spPr>
          <a:xfrm>
            <a:off x="466725" y="1379786"/>
            <a:ext cx="4024017" cy="2170062"/>
          </a:xfrm>
          <a:prstGeom prst="roundRect">
            <a:avLst>
              <a:gd name="adj" fmla="val 5267"/>
            </a:avLst>
          </a:prstGeom>
          <a:gradFill rotWithShape="1">
            <a:gsLst>
              <a:gs pos="0">
                <a:srgbClr val="E74C3C">
                  <a:alpha val="15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6" name="Text 38"/>
          <p:cNvSpPr/>
          <p:nvPr/>
        </p:nvSpPr>
        <p:spPr>
          <a:xfrm>
            <a:off x="4653260" y="1379786"/>
            <a:ext cx="4024017" cy="21580"/>
          </a:xfrm>
          <a:custGeom>
            <a:avLst/>
            <a:gdLst/>
            <a:ahLst/>
            <a:cxnLst/>
            <a:rect l="l" t="t" r="r" b="b"/>
            <a:pathLst>
              <a:path w="4024017" h="21580">
                <a:moveTo>
                  <a:pt x="114300" y="0"/>
                </a:moveTo>
                <a:lnTo>
                  <a:pt x="3909717" y="0"/>
                </a:lnTo>
                <a:lnTo>
                  <a:pt x="3934403" y="2698"/>
                </a:lnTo>
                <a:lnTo>
                  <a:pt x="3944419" y="5395"/>
                </a:lnTo>
                <a:lnTo>
                  <a:pt x="3951960" y="8093"/>
                </a:lnTo>
                <a:lnTo>
                  <a:pt x="3958196" y="10790"/>
                </a:lnTo>
                <a:lnTo>
                  <a:pt x="3963581" y="13488"/>
                </a:lnTo>
                <a:lnTo>
                  <a:pt x="3968351" y="16185"/>
                </a:lnTo>
                <a:lnTo>
                  <a:pt x="3972646" y="18883"/>
                </a:lnTo>
                <a:lnTo>
                  <a:pt x="3976557" y="21580"/>
                </a:lnTo>
                <a:lnTo>
                  <a:pt x="47461" y="21580"/>
                </a:lnTo>
                <a:lnTo>
                  <a:pt x="51372" y="18883"/>
                </a:lnTo>
                <a:lnTo>
                  <a:pt x="55666" y="16185"/>
                </a:lnTo>
                <a:lnTo>
                  <a:pt x="60436" y="13488"/>
                </a:lnTo>
                <a:lnTo>
                  <a:pt x="65821" y="10790"/>
                </a:lnTo>
                <a:lnTo>
                  <a:pt x="72057" y="8093"/>
                </a:lnTo>
                <a:lnTo>
                  <a:pt x="79599" y="5395"/>
                </a:lnTo>
                <a:lnTo>
                  <a:pt x="89615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Text 39"/>
          <p:cNvSpPr/>
          <p:nvPr/>
        </p:nvSpPr>
        <p:spPr>
          <a:xfrm>
            <a:off x="3820220" y="3940969"/>
            <a:ext cx="4024017" cy="2170062"/>
          </a:xfrm>
          <a:prstGeom prst="roundRect">
            <a:avLst>
              <a:gd name="adj" fmla="val 5267"/>
            </a:avLst>
          </a:prstGeom>
          <a:gradFill rotWithShape="1">
            <a:gsLst>
              <a:gs pos="0">
                <a:srgbClr val="E74C3C">
                  <a:alpha val="15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dirty="0"/>
              <a:t>‘’</a:t>
            </a:r>
          </a:p>
        </p:txBody>
      </p:sp>
      <p:sp>
        <p:nvSpPr>
          <p:cNvPr id="48" name="Text 40"/>
          <p:cNvSpPr/>
          <p:nvPr/>
        </p:nvSpPr>
        <p:spPr>
          <a:xfrm>
            <a:off x="466725" y="3712369"/>
            <a:ext cx="4024017" cy="21580"/>
          </a:xfrm>
          <a:custGeom>
            <a:avLst/>
            <a:gdLst/>
            <a:ahLst/>
            <a:cxnLst/>
            <a:rect l="l" t="t" r="r" b="b"/>
            <a:pathLst>
              <a:path w="4024017" h="21580">
                <a:moveTo>
                  <a:pt x="114300" y="0"/>
                </a:moveTo>
                <a:lnTo>
                  <a:pt x="3909717" y="0"/>
                </a:lnTo>
                <a:lnTo>
                  <a:pt x="3934403" y="2698"/>
                </a:lnTo>
                <a:lnTo>
                  <a:pt x="3944419" y="5395"/>
                </a:lnTo>
                <a:lnTo>
                  <a:pt x="3951960" y="8093"/>
                </a:lnTo>
                <a:lnTo>
                  <a:pt x="3958196" y="10790"/>
                </a:lnTo>
                <a:lnTo>
                  <a:pt x="3963581" y="13488"/>
                </a:lnTo>
                <a:lnTo>
                  <a:pt x="3968351" y="16185"/>
                </a:lnTo>
                <a:lnTo>
                  <a:pt x="3972646" y="18883"/>
                </a:lnTo>
                <a:lnTo>
                  <a:pt x="3976557" y="21580"/>
                </a:lnTo>
                <a:lnTo>
                  <a:pt x="47461" y="21580"/>
                </a:lnTo>
                <a:lnTo>
                  <a:pt x="51372" y="18883"/>
                </a:lnTo>
                <a:lnTo>
                  <a:pt x="55666" y="16185"/>
                </a:lnTo>
                <a:lnTo>
                  <a:pt x="60436" y="13488"/>
                </a:lnTo>
                <a:lnTo>
                  <a:pt x="65821" y="10790"/>
                </a:lnTo>
                <a:lnTo>
                  <a:pt x="72057" y="8093"/>
                </a:lnTo>
                <a:lnTo>
                  <a:pt x="79599" y="5395"/>
                </a:lnTo>
                <a:lnTo>
                  <a:pt x="89615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0" name="Text 42"/>
          <p:cNvSpPr/>
          <p:nvPr/>
        </p:nvSpPr>
        <p:spPr>
          <a:xfrm>
            <a:off x="4653260" y="3712369"/>
            <a:ext cx="4024017" cy="21580"/>
          </a:xfrm>
          <a:custGeom>
            <a:avLst/>
            <a:gdLst/>
            <a:ahLst/>
            <a:cxnLst/>
            <a:rect l="l" t="t" r="r" b="b"/>
            <a:pathLst>
              <a:path w="4024017" h="21580">
                <a:moveTo>
                  <a:pt x="114300" y="0"/>
                </a:moveTo>
                <a:lnTo>
                  <a:pt x="3909717" y="0"/>
                </a:lnTo>
                <a:lnTo>
                  <a:pt x="3934403" y="2698"/>
                </a:lnTo>
                <a:lnTo>
                  <a:pt x="3944419" y="5395"/>
                </a:lnTo>
                <a:lnTo>
                  <a:pt x="3951960" y="8093"/>
                </a:lnTo>
                <a:lnTo>
                  <a:pt x="3958196" y="10790"/>
                </a:lnTo>
                <a:lnTo>
                  <a:pt x="3963581" y="13488"/>
                </a:lnTo>
                <a:lnTo>
                  <a:pt x="3968351" y="16185"/>
                </a:lnTo>
                <a:lnTo>
                  <a:pt x="3972646" y="18883"/>
                </a:lnTo>
                <a:lnTo>
                  <a:pt x="3976557" y="21580"/>
                </a:lnTo>
                <a:lnTo>
                  <a:pt x="47461" y="21580"/>
                </a:lnTo>
                <a:lnTo>
                  <a:pt x="51372" y="18883"/>
                </a:lnTo>
                <a:lnTo>
                  <a:pt x="55666" y="16185"/>
                </a:lnTo>
                <a:lnTo>
                  <a:pt x="60436" y="13488"/>
                </a:lnTo>
                <a:lnTo>
                  <a:pt x="65821" y="10790"/>
                </a:lnTo>
                <a:lnTo>
                  <a:pt x="72057" y="8093"/>
                </a:lnTo>
                <a:lnTo>
                  <a:pt x="79599" y="5395"/>
                </a:lnTo>
                <a:lnTo>
                  <a:pt x="89615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1" name="Text 43"/>
          <p:cNvSpPr/>
          <p:nvPr/>
        </p:nvSpPr>
        <p:spPr>
          <a:xfrm>
            <a:off x="4653260" y="3712369"/>
            <a:ext cx="4024017" cy="1431131"/>
          </a:xfrm>
          <a:prstGeom prst="roundRect">
            <a:avLst>
              <a:gd name="adj" fmla="val 7987"/>
            </a:avLst>
          </a:prstGeom>
          <a:gradFill rotWithShape="1">
            <a:gsLst>
              <a:gs pos="0">
                <a:srgbClr val="E74C3C">
                  <a:alpha val="15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2713" y="415082"/>
            <a:ext cx="203746" cy="20374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86420" y="342900"/>
            <a:ext cx="4188332" cy="28351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233"/>
              </a:lnSpc>
              <a:buNone/>
            </a:pPr>
            <a:r>
              <a:rPr lang="en-US" sz="203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Consecuencias del Modelo Estatista</a:t>
            </a:r>
            <a:endParaRPr lang="en-US" sz="2030" dirty="0"/>
          </a:p>
        </p:txBody>
      </p:sp>
      <p:sp>
        <p:nvSpPr>
          <p:cNvPr id="4" name="Text 1"/>
          <p:cNvSpPr/>
          <p:nvPr/>
        </p:nvSpPr>
        <p:spPr>
          <a:xfrm>
            <a:off x="886420" y="669578"/>
            <a:ext cx="42922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E74C3C"/>
              </a:gs>
              <a:gs pos="100000">
                <a:srgbClr val="F39C12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886420" y="791468"/>
            <a:ext cx="8580418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Bef>
                <a:spcPts val="340"/>
              </a:spcBef>
              <a:spcAft>
                <a:spcPts val="1130"/>
              </a:spcAft>
              <a:buNone/>
            </a:pPr>
            <a:r>
              <a:rPr lang="en-US" sz="84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modelo estatista-rentista ha generado una crisis multidimensional sin precedentes en Venezuela</a:t>
            </a:r>
            <a:endParaRPr lang="en-US" sz="840" dirty="0"/>
          </a:p>
        </p:txBody>
      </p:sp>
      <p:sp>
        <p:nvSpPr>
          <p:cNvPr id="6" name="Text 3"/>
          <p:cNvSpPr/>
          <p:nvPr/>
        </p:nvSpPr>
        <p:spPr>
          <a:xfrm>
            <a:off x="457200" y="1094929"/>
            <a:ext cx="8229600" cy="613023"/>
          </a:xfrm>
          <a:prstGeom prst="roundRect">
            <a:avLst>
              <a:gd name="adj" fmla="val 11602"/>
            </a:avLst>
          </a:prstGeom>
          <a:gradFill rotWithShape="1">
            <a:gsLst>
              <a:gs pos="0">
                <a:srgbClr val="E74C3C">
                  <a:alpha val="8000"/>
                </a:srgbClr>
              </a:gs>
              <a:gs pos="100000">
                <a:srgbClr val="162A40">
                  <a:alpha val="6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628650" y="1223070"/>
            <a:ext cx="356741" cy="356741"/>
          </a:xfrm>
          <a:prstGeom prst="ellipse">
            <a:avLst/>
          </a:prstGeom>
          <a:solidFill>
            <a:srgbClr val="E74C3C">
              <a:alpha val="15000"/>
            </a:srgbClr>
          </a:solidFill>
          <a:ln w="9525">
            <a:solidFill>
              <a:srgbClr val="E74C3C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7443" y="1331863"/>
            <a:ext cx="139005" cy="13900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128861" y="1223070"/>
            <a:ext cx="7904455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Destrucción del aparato productivo</a:t>
            </a:r>
            <a:endParaRPr lang="en-US" sz="960" dirty="0"/>
          </a:p>
        </p:txBody>
      </p:sp>
      <p:sp>
        <p:nvSpPr>
          <p:cNvPr id="10" name="Text 6"/>
          <p:cNvSpPr/>
          <p:nvPr/>
        </p:nvSpPr>
        <p:spPr>
          <a:xfrm>
            <a:off x="1128861" y="1419671"/>
            <a:ext cx="7904455" cy="149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Miles de empresas cerradas, industrias desmanteladas y capacidad productiva destruida sistemáticamente</a:t>
            </a:r>
            <a:endParaRPr lang="en-US" sz="840" dirty="0"/>
          </a:p>
        </p:txBody>
      </p:sp>
      <p:sp>
        <p:nvSpPr>
          <p:cNvPr id="11" name="Text 7"/>
          <p:cNvSpPr/>
          <p:nvPr/>
        </p:nvSpPr>
        <p:spPr>
          <a:xfrm>
            <a:off x="8458200" y="1258491"/>
            <a:ext cx="57150" cy="57150"/>
          </a:xfrm>
          <a:prstGeom prst="ellipse">
            <a:avLst/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8"/>
          <p:cNvSpPr/>
          <p:nvPr/>
        </p:nvSpPr>
        <p:spPr>
          <a:xfrm>
            <a:off x="457200" y="1778943"/>
            <a:ext cx="8229600" cy="613023"/>
          </a:xfrm>
          <a:prstGeom prst="roundRect">
            <a:avLst>
              <a:gd name="adj" fmla="val 11602"/>
            </a:avLst>
          </a:prstGeom>
          <a:gradFill rotWithShape="1">
            <a:gsLst>
              <a:gs pos="0">
                <a:srgbClr val="F39C12">
                  <a:alpha val="6000"/>
                </a:srgbClr>
              </a:gs>
              <a:gs pos="100000">
                <a:srgbClr val="162A40">
                  <a:alpha val="4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9"/>
          <p:cNvSpPr/>
          <p:nvPr/>
        </p:nvSpPr>
        <p:spPr>
          <a:xfrm>
            <a:off x="628650" y="1907084"/>
            <a:ext cx="356741" cy="356741"/>
          </a:xfrm>
          <a:prstGeom prst="ellipse">
            <a:avLst/>
          </a:prstGeom>
          <a:solidFill>
            <a:srgbClr val="E74C3C">
              <a:alpha val="15000"/>
            </a:srgbClr>
          </a:solidFill>
          <a:ln w="9525">
            <a:solidFill>
              <a:srgbClr val="E74C3C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7443" y="2015877"/>
            <a:ext cx="139005" cy="13900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128861" y="1907084"/>
            <a:ext cx="7904455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Pobreza extrema</a:t>
            </a:r>
            <a:endParaRPr lang="en-US" sz="960" dirty="0"/>
          </a:p>
        </p:txBody>
      </p:sp>
      <p:sp>
        <p:nvSpPr>
          <p:cNvPr id="16" name="Text 11"/>
          <p:cNvSpPr/>
          <p:nvPr/>
        </p:nvSpPr>
        <p:spPr>
          <a:xfrm>
            <a:off x="1128861" y="2103686"/>
            <a:ext cx="7904455" cy="14927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Más del </a:t>
            </a:r>
            <a:r>
              <a:rPr lang="en-US" sz="84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80%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la población en pobreza multidimensional, con colapso del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poder adquisitivo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r>
              <a:rPr lang="en-US" sz="84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Provision social </a:t>
            </a:r>
            <a:r>
              <a:rPr lang="es-VE" sz="840" b="1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fallida</a:t>
            </a:r>
            <a:r>
              <a:rPr lang="en-US" sz="84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Pensiones y SSO</a:t>
            </a:r>
            <a:endParaRPr lang="en-US" sz="840" b="1" dirty="0"/>
          </a:p>
        </p:txBody>
      </p:sp>
      <p:sp>
        <p:nvSpPr>
          <p:cNvPr id="17" name="Text 12"/>
          <p:cNvSpPr/>
          <p:nvPr/>
        </p:nvSpPr>
        <p:spPr>
          <a:xfrm>
            <a:off x="8458200" y="1942505"/>
            <a:ext cx="57150" cy="57150"/>
          </a:xfrm>
          <a:prstGeom prst="ellipse">
            <a:avLst/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3"/>
          <p:cNvSpPr/>
          <p:nvPr/>
        </p:nvSpPr>
        <p:spPr>
          <a:xfrm>
            <a:off x="457200" y="2462957"/>
            <a:ext cx="8229600" cy="613023"/>
          </a:xfrm>
          <a:prstGeom prst="roundRect">
            <a:avLst>
              <a:gd name="adj" fmla="val 11602"/>
            </a:avLst>
          </a:prstGeom>
          <a:gradFill rotWithShape="1">
            <a:gsLst>
              <a:gs pos="0">
                <a:srgbClr val="E74C3C">
                  <a:alpha val="8000"/>
                </a:srgbClr>
              </a:gs>
              <a:gs pos="100000">
                <a:srgbClr val="162A40">
                  <a:alpha val="6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4"/>
          <p:cNvSpPr/>
          <p:nvPr/>
        </p:nvSpPr>
        <p:spPr>
          <a:xfrm>
            <a:off x="628650" y="2591098"/>
            <a:ext cx="356741" cy="356741"/>
          </a:xfrm>
          <a:prstGeom prst="ellipse">
            <a:avLst/>
          </a:prstGeom>
          <a:solidFill>
            <a:srgbClr val="F39C12">
              <a:alpha val="12000"/>
            </a:srgbClr>
          </a:solidFill>
          <a:ln w="9525">
            <a:solidFill>
              <a:srgbClr val="F39C12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7443" y="2699891"/>
            <a:ext cx="139005" cy="13900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128861" y="2591098"/>
            <a:ext cx="7904455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b="1" dirty="0">
                <a:solidFill>
                  <a:srgbClr val="F39C12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Éxodo masivo</a:t>
            </a:r>
            <a:endParaRPr lang="en-US" sz="960" dirty="0"/>
          </a:p>
        </p:txBody>
      </p:sp>
      <p:sp>
        <p:nvSpPr>
          <p:cNvPr id="22" name="Text 16"/>
          <p:cNvSpPr/>
          <p:nvPr/>
        </p:nvSpPr>
        <p:spPr>
          <a:xfrm>
            <a:off x="1128861" y="2787700"/>
            <a:ext cx="7904455" cy="14927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mayor crisis migratoria en la historia de América Latina — más de </a:t>
            </a:r>
            <a:r>
              <a:rPr lang="en-US" sz="840" b="1" dirty="0">
                <a:solidFill>
                  <a:srgbClr val="F39C1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8.7 millones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venezolanos han abandonado el país</a:t>
            </a:r>
            <a:endParaRPr lang="en-US" sz="840" dirty="0"/>
          </a:p>
        </p:txBody>
      </p:sp>
      <p:sp>
        <p:nvSpPr>
          <p:cNvPr id="23" name="Text 17"/>
          <p:cNvSpPr/>
          <p:nvPr/>
        </p:nvSpPr>
        <p:spPr>
          <a:xfrm>
            <a:off x="8458200" y="2626519"/>
            <a:ext cx="57150" cy="57150"/>
          </a:xfrm>
          <a:prstGeom prst="ellipse">
            <a:avLst/>
          </a:prstGeom>
          <a:solidFill>
            <a:srgbClr val="F39C12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18"/>
          <p:cNvSpPr/>
          <p:nvPr/>
        </p:nvSpPr>
        <p:spPr>
          <a:xfrm>
            <a:off x="457200" y="3146971"/>
            <a:ext cx="8229600" cy="613023"/>
          </a:xfrm>
          <a:prstGeom prst="roundRect">
            <a:avLst>
              <a:gd name="adj" fmla="val 11602"/>
            </a:avLst>
          </a:prstGeom>
          <a:gradFill rotWithShape="1">
            <a:gsLst>
              <a:gs pos="0">
                <a:srgbClr val="F39C12">
                  <a:alpha val="6000"/>
                </a:srgbClr>
              </a:gs>
              <a:gs pos="100000">
                <a:srgbClr val="162A40">
                  <a:alpha val="4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19"/>
          <p:cNvSpPr/>
          <p:nvPr/>
        </p:nvSpPr>
        <p:spPr>
          <a:xfrm>
            <a:off x="628650" y="3275112"/>
            <a:ext cx="356741" cy="356741"/>
          </a:xfrm>
          <a:prstGeom prst="ellipse">
            <a:avLst/>
          </a:prstGeom>
          <a:solidFill>
            <a:srgbClr val="F39C12">
              <a:alpha val="12000"/>
            </a:srgbClr>
          </a:solidFill>
          <a:ln w="9525">
            <a:solidFill>
              <a:srgbClr val="F39C12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37443" y="3383905"/>
            <a:ext cx="139005" cy="139005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128861" y="3275112"/>
            <a:ext cx="7904455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b="1" dirty="0">
                <a:solidFill>
                  <a:srgbClr val="F39C12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Colapso institucional</a:t>
            </a:r>
            <a:endParaRPr lang="en-US" sz="960" dirty="0"/>
          </a:p>
        </p:txBody>
      </p:sp>
      <p:sp>
        <p:nvSpPr>
          <p:cNvPr id="28" name="Text 21"/>
          <p:cNvSpPr/>
          <p:nvPr/>
        </p:nvSpPr>
        <p:spPr>
          <a:xfrm>
            <a:off x="1128861" y="3471714"/>
            <a:ext cx="7904455" cy="149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Corrupción generalizada, pérdida del estado de derecho y destrucción de la independencia de poderes</a:t>
            </a:r>
            <a:endParaRPr lang="en-US" sz="840" dirty="0"/>
          </a:p>
        </p:txBody>
      </p:sp>
      <p:sp>
        <p:nvSpPr>
          <p:cNvPr id="29" name="Text 22"/>
          <p:cNvSpPr/>
          <p:nvPr/>
        </p:nvSpPr>
        <p:spPr>
          <a:xfrm>
            <a:off x="8458200" y="3310533"/>
            <a:ext cx="57150" cy="57150"/>
          </a:xfrm>
          <a:prstGeom prst="ellipse">
            <a:avLst/>
          </a:prstGeom>
          <a:solidFill>
            <a:srgbClr val="F39C12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3"/>
          <p:cNvSpPr/>
          <p:nvPr/>
        </p:nvSpPr>
        <p:spPr>
          <a:xfrm>
            <a:off x="457200" y="3830985"/>
            <a:ext cx="8229600" cy="613023"/>
          </a:xfrm>
          <a:prstGeom prst="roundRect">
            <a:avLst>
              <a:gd name="adj" fmla="val 11602"/>
            </a:avLst>
          </a:prstGeom>
          <a:gradFill rotWithShape="1">
            <a:gsLst>
              <a:gs pos="0">
                <a:srgbClr val="E74C3C">
                  <a:alpha val="8000"/>
                </a:srgbClr>
              </a:gs>
              <a:gs pos="100000">
                <a:srgbClr val="162A40">
                  <a:alpha val="6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4"/>
          <p:cNvSpPr/>
          <p:nvPr/>
        </p:nvSpPr>
        <p:spPr>
          <a:xfrm>
            <a:off x="628650" y="3959126"/>
            <a:ext cx="356741" cy="356741"/>
          </a:xfrm>
          <a:prstGeom prst="ellipse">
            <a:avLst/>
          </a:prstGeom>
          <a:solidFill>
            <a:srgbClr val="E74C3C">
              <a:alpha val="15000"/>
            </a:srgbClr>
          </a:solidFill>
          <a:ln w="9525">
            <a:solidFill>
              <a:srgbClr val="E74C3C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7443" y="4067919"/>
            <a:ext cx="139005" cy="139005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1128861" y="3959126"/>
            <a:ext cx="7904455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Crisis humanitaria</a:t>
            </a:r>
            <a:endParaRPr lang="en-US" sz="960" dirty="0"/>
          </a:p>
        </p:txBody>
      </p:sp>
      <p:sp>
        <p:nvSpPr>
          <p:cNvPr id="34" name="Text 26"/>
          <p:cNvSpPr/>
          <p:nvPr/>
        </p:nvSpPr>
        <p:spPr>
          <a:xfrm>
            <a:off x="1128861" y="4155728"/>
            <a:ext cx="7904455" cy="149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Escasez de alimentos, medicinas y servicios básicos — hospitales sin insumos, equipos ni personal calificado</a:t>
            </a:r>
            <a:endParaRPr lang="en-US" sz="840" dirty="0"/>
          </a:p>
        </p:txBody>
      </p:sp>
      <p:sp>
        <p:nvSpPr>
          <p:cNvPr id="35" name="Text 27"/>
          <p:cNvSpPr/>
          <p:nvPr/>
        </p:nvSpPr>
        <p:spPr>
          <a:xfrm>
            <a:off x="8458200" y="3994547"/>
            <a:ext cx="57150" cy="57150"/>
          </a:xfrm>
          <a:prstGeom prst="ellipse">
            <a:avLst/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28"/>
          <p:cNvSpPr/>
          <p:nvPr/>
        </p:nvSpPr>
        <p:spPr>
          <a:xfrm>
            <a:off x="457200" y="4622899"/>
            <a:ext cx="8229600" cy="9525"/>
          </a:xfrm>
          <a:prstGeom prst="rect">
            <a:avLst/>
          </a:prstGeom>
          <a:solidFill>
            <a:srgbClr val="D4A853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7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33769" y="4721953"/>
            <a:ext cx="132588" cy="132588"/>
          </a:xfrm>
          <a:prstGeom prst="rect">
            <a:avLst/>
          </a:prstGeom>
        </p:spPr>
      </p:pic>
      <p:sp>
        <p:nvSpPr>
          <p:cNvPr id="38" name="Text 29"/>
          <p:cNvSpPr/>
          <p:nvPr/>
        </p:nvSpPr>
        <p:spPr>
          <a:xfrm>
            <a:off x="629245" y="4718745"/>
            <a:ext cx="5106144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consecuencia es resultado directo de políticas que concentraron el poder económico en el Estado</a:t>
            </a:r>
            <a:endParaRPr lang="en-US" sz="730" dirty="0"/>
          </a:p>
        </p:txBody>
      </p:sp>
      <p:sp>
        <p:nvSpPr>
          <p:cNvPr id="39" name="Text 30"/>
          <p:cNvSpPr/>
          <p:nvPr/>
        </p:nvSpPr>
        <p:spPr>
          <a:xfrm>
            <a:off x="6286500" y="0"/>
            <a:ext cx="2857500" cy="5143500"/>
          </a:xfrm>
          <a:prstGeom prst="rect">
            <a:avLst/>
          </a:prstGeom>
          <a:gradFill rotWithShape="1">
            <a:gsLst>
              <a:gs pos="0">
                <a:srgbClr val="E74C3C">
                  <a:alpha val="3000"/>
                </a:srgbClr>
              </a:gs>
              <a:gs pos="50000">
                <a:srgbClr val="F39C12">
                  <a:alpha val="2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0" name="Text 31"/>
          <p:cNvSpPr/>
          <p:nvPr/>
        </p:nvSpPr>
        <p:spPr>
          <a:xfrm>
            <a:off x="0" y="5114330"/>
            <a:ext cx="9144000" cy="29170"/>
          </a:xfrm>
          <a:prstGeom prst="rect">
            <a:avLst/>
          </a:prstGeom>
          <a:gradFill rotWithShape="1">
            <a:gsLst>
              <a:gs pos="0">
                <a:srgbClr val="E74C3C">
                  <a:alpha val="30000"/>
                </a:srgbClr>
              </a:gs>
              <a:gs pos="50000">
                <a:srgbClr val="F39C12">
                  <a:alpha val="30000"/>
                </a:srgbClr>
              </a:gs>
              <a:gs pos="100000">
                <a:srgbClr val="E74C3C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1" name="Text 32"/>
          <p:cNvSpPr/>
          <p:nvPr/>
        </p:nvSpPr>
        <p:spPr>
          <a:xfrm>
            <a:off x="457200" y="1138108"/>
            <a:ext cx="21580" cy="526703"/>
          </a:xfrm>
          <a:prstGeom prst="roundRect">
            <a:avLst>
              <a:gd name="adj" fmla="val 100046"/>
            </a:avLst>
          </a:prstGeom>
          <a:solidFill>
            <a:srgbClr val="E74C3C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3"/>
          <p:cNvSpPr/>
          <p:nvPr/>
        </p:nvSpPr>
        <p:spPr>
          <a:xfrm>
            <a:off x="457200" y="1822123"/>
            <a:ext cx="21580" cy="526703"/>
          </a:xfrm>
          <a:prstGeom prst="roundRect">
            <a:avLst>
              <a:gd name="adj" fmla="val 100046"/>
            </a:avLst>
          </a:prstGeom>
          <a:solidFill>
            <a:srgbClr val="E74C3C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3" name="Text 34"/>
          <p:cNvSpPr/>
          <p:nvPr/>
        </p:nvSpPr>
        <p:spPr>
          <a:xfrm>
            <a:off x="457200" y="2506137"/>
            <a:ext cx="21580" cy="526703"/>
          </a:xfrm>
          <a:prstGeom prst="roundRect">
            <a:avLst>
              <a:gd name="adj" fmla="val 100046"/>
            </a:avLst>
          </a:prstGeom>
          <a:solidFill>
            <a:srgbClr val="F39C12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4" name="Text 35"/>
          <p:cNvSpPr/>
          <p:nvPr/>
        </p:nvSpPr>
        <p:spPr>
          <a:xfrm>
            <a:off x="457200" y="3190151"/>
            <a:ext cx="21580" cy="526703"/>
          </a:xfrm>
          <a:prstGeom prst="roundRect">
            <a:avLst>
              <a:gd name="adj" fmla="val 100046"/>
            </a:avLst>
          </a:prstGeom>
          <a:solidFill>
            <a:srgbClr val="F39C12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5" name="Text 36"/>
          <p:cNvSpPr/>
          <p:nvPr/>
        </p:nvSpPr>
        <p:spPr>
          <a:xfrm>
            <a:off x="457200" y="3874165"/>
            <a:ext cx="21580" cy="526703"/>
          </a:xfrm>
          <a:prstGeom prst="roundRect">
            <a:avLst>
              <a:gd name="adj" fmla="val 100046"/>
            </a:avLst>
          </a:prstGeom>
          <a:solidFill>
            <a:srgbClr val="E74C3C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42900"/>
            <a:ext cx="5555300" cy="2789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97"/>
              </a:lnSpc>
              <a:buNone/>
            </a:pPr>
            <a:r>
              <a:rPr lang="en-US" sz="191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Gobierno Central y la </a:t>
            </a:r>
            <a:r>
              <a:rPr lang="en-US" sz="191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Concentración del Poder</a:t>
            </a:r>
            <a:endParaRPr lang="en-US" sz="1910" dirty="0"/>
          </a:p>
        </p:txBody>
      </p:sp>
      <p:sp>
        <p:nvSpPr>
          <p:cNvPr id="3" name="Text 1"/>
          <p:cNvSpPr/>
          <p:nvPr/>
        </p:nvSpPr>
        <p:spPr>
          <a:xfrm>
            <a:off x="457200" y="678954"/>
            <a:ext cx="40005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6355080" y="419844"/>
            <a:ext cx="2331720" cy="2947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106"/>
              </a:lnSpc>
              <a:buNone/>
            </a:pPr>
            <a:r>
              <a:rPr lang="en-US" sz="790" dirty="0">
                <a:solidFill>
                  <a:srgbClr val="8DA4BE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concentración del poder económico conduce inevitablemente a la corrupción y la ineficiencia</a:t>
            </a:r>
            <a:endParaRPr lang="en-US" sz="790" dirty="0"/>
          </a:p>
        </p:txBody>
      </p:sp>
      <p:sp>
        <p:nvSpPr>
          <p:cNvPr id="5" name="Text 3"/>
          <p:cNvSpPr/>
          <p:nvPr/>
        </p:nvSpPr>
        <p:spPr>
          <a:xfrm>
            <a:off x="628650" y="2586633"/>
            <a:ext cx="7886700" cy="7590"/>
          </a:xfrm>
          <a:prstGeom prst="rect">
            <a:avLst/>
          </a:prstGeom>
          <a:solidFill>
            <a:srgbClr val="D4A853">
              <a:alpha val="8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572000" y="1129754"/>
            <a:ext cx="7590" cy="2913906"/>
          </a:xfrm>
          <a:prstGeom prst="rect">
            <a:avLst/>
          </a:prstGeom>
          <a:solidFill>
            <a:srgbClr val="D4A853">
              <a:alpha val="8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457200" y="4386560"/>
            <a:ext cx="8229600" cy="499170"/>
          </a:xfrm>
          <a:prstGeom prst="rect">
            <a:avLst/>
          </a:prstGeom>
          <a:solidFill>
            <a:srgbClr val="D4A853">
              <a:alpha val="6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457200" y="4386560"/>
            <a:ext cx="19050" cy="49917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207" y="4569777"/>
            <a:ext cx="132588" cy="1325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9603" y="4486870"/>
            <a:ext cx="7798662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Resultado: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 concentración del poder económico en el gobierno central destruye los mecanismos de mercado, alimenta la corrupción sistémica y elimina la rendición de cuentas.</a:t>
            </a:r>
            <a:endParaRPr lang="en-US" sz="840" dirty="0"/>
          </a:p>
        </p:txBody>
      </p:sp>
      <p:sp>
        <p:nvSpPr>
          <p:cNvPr id="11" name="Text 8"/>
          <p:cNvSpPr/>
          <p:nvPr/>
        </p:nvSpPr>
        <p:spPr>
          <a:xfrm>
            <a:off x="427650" y="992521"/>
            <a:ext cx="4036070" cy="1549598"/>
          </a:xfrm>
          <a:prstGeom prst="roundRect">
            <a:avLst>
              <a:gd name="adj" fmla="val 5573"/>
            </a:avLst>
          </a:prstGeom>
          <a:solidFill>
            <a:srgbClr val="162A40"/>
          </a:solidFill>
          <a:ln w="9525">
            <a:solidFill>
              <a:srgbClr val="D4A853">
                <a:alpha val="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4263033" y="1068139"/>
            <a:ext cx="10182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01</a:t>
            </a:r>
            <a:endParaRPr lang="en-US" sz="730" dirty="0"/>
          </a:p>
        </p:txBody>
      </p:sp>
      <p:sp>
        <p:nvSpPr>
          <p:cNvPr id="13" name="Text 10"/>
          <p:cNvSpPr/>
          <p:nvPr/>
        </p:nvSpPr>
        <p:spPr>
          <a:xfrm>
            <a:off x="667345" y="1196429"/>
            <a:ext cx="372070" cy="372070"/>
          </a:xfrm>
          <a:prstGeom prst="roundRect">
            <a:avLst>
              <a:gd name="adj" fmla="val 23211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8073" y="1307157"/>
            <a:ext cx="150465" cy="150465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667345" y="1696641"/>
            <a:ext cx="3977357" cy="1698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37"/>
              </a:lnSpc>
              <a:spcAft>
                <a:spcPts val="560"/>
              </a:spcAft>
              <a:buNone/>
            </a:pPr>
            <a:r>
              <a:rPr lang="en-US" sz="107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Centralización Fiscal</a:t>
            </a:r>
            <a:endParaRPr lang="en-US" sz="1070" dirty="0"/>
          </a:p>
        </p:txBody>
      </p:sp>
      <p:sp>
        <p:nvSpPr>
          <p:cNvPr id="16" name="Text 12"/>
          <p:cNvSpPr/>
          <p:nvPr/>
        </p:nvSpPr>
        <p:spPr>
          <a:xfrm>
            <a:off x="667345" y="1937445"/>
            <a:ext cx="3688095" cy="3472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02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total de los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ingresos petroleros y fiscales, Fragilidad 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la autonomía de estados y municipios.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Ausencia de descentralización administrativa. Duplicidad</a:t>
            </a:r>
            <a:endParaRPr lang="en-US" sz="840" dirty="0"/>
          </a:p>
        </p:txBody>
      </p:sp>
      <p:sp>
        <p:nvSpPr>
          <p:cNvPr id="17" name="Text 13"/>
          <p:cNvSpPr/>
          <p:nvPr/>
        </p:nvSpPr>
        <p:spPr>
          <a:xfrm>
            <a:off x="4650730" y="958304"/>
            <a:ext cx="4036070" cy="1549598"/>
          </a:xfrm>
          <a:prstGeom prst="roundRect">
            <a:avLst>
              <a:gd name="adj" fmla="val 5573"/>
            </a:avLst>
          </a:prstGeom>
          <a:solidFill>
            <a:srgbClr val="162A40"/>
          </a:solidFill>
          <a:ln w="9525">
            <a:solidFill>
              <a:srgbClr val="D4A853">
                <a:alpha val="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4"/>
          <p:cNvSpPr/>
          <p:nvPr/>
        </p:nvSpPr>
        <p:spPr>
          <a:xfrm>
            <a:off x="8456563" y="1068139"/>
            <a:ext cx="10182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02</a:t>
            </a:r>
            <a:endParaRPr lang="en-US" sz="730" dirty="0"/>
          </a:p>
        </p:txBody>
      </p:sp>
      <p:sp>
        <p:nvSpPr>
          <p:cNvPr id="19" name="Text 15"/>
          <p:cNvSpPr/>
          <p:nvPr/>
        </p:nvSpPr>
        <p:spPr>
          <a:xfrm>
            <a:off x="4860875" y="1196429"/>
            <a:ext cx="372070" cy="372070"/>
          </a:xfrm>
          <a:prstGeom prst="roundRect">
            <a:avLst>
              <a:gd name="adj" fmla="val 23211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71604" y="1307157"/>
            <a:ext cx="150465" cy="150465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4860875" y="1696641"/>
            <a:ext cx="3977357" cy="1698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37"/>
              </a:lnSpc>
              <a:spcAft>
                <a:spcPts val="560"/>
              </a:spcAft>
              <a:buNone/>
            </a:pPr>
            <a:r>
              <a:rPr lang="en-US" sz="107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Control de Cambio y </a:t>
            </a:r>
            <a:r>
              <a:rPr lang="es-VE" sz="1070" b="1" noProof="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Fijación de Tasas de Interés</a:t>
            </a:r>
            <a:endParaRPr lang="en-US" sz="1070" dirty="0"/>
          </a:p>
        </p:txBody>
      </p:sp>
      <p:sp>
        <p:nvSpPr>
          <p:cNvPr id="22" name="Text 17"/>
          <p:cNvSpPr/>
          <p:nvPr/>
        </p:nvSpPr>
        <p:spPr>
          <a:xfrm>
            <a:off x="4860875" y="1937445"/>
            <a:ext cx="3688095" cy="3472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02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Monopolio del Estado sobre las divisas, creando mercados paralelos y profundas </a:t>
            </a:r>
            <a:r>
              <a:rPr lang="en-US" sz="84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distorsiones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económicas. Tasas de </a:t>
            </a:r>
            <a:r>
              <a:rPr lang="es-VE" sz="840" noProof="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interes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reales negativas</a:t>
            </a:r>
            <a:endParaRPr lang="en-US" sz="840" dirty="0"/>
          </a:p>
        </p:txBody>
      </p:sp>
      <p:sp>
        <p:nvSpPr>
          <p:cNvPr id="23" name="Text 18"/>
          <p:cNvSpPr/>
          <p:nvPr/>
        </p:nvSpPr>
        <p:spPr>
          <a:xfrm>
            <a:off x="457200" y="2665363"/>
            <a:ext cx="4036070" cy="1549747"/>
          </a:xfrm>
          <a:prstGeom prst="roundRect">
            <a:avLst>
              <a:gd name="adj" fmla="val 5573"/>
            </a:avLst>
          </a:prstGeom>
          <a:solidFill>
            <a:srgbClr val="162A40"/>
          </a:solidFill>
          <a:ln w="9525">
            <a:solidFill>
              <a:srgbClr val="D4A853">
                <a:alpha val="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19"/>
          <p:cNvSpPr/>
          <p:nvPr/>
        </p:nvSpPr>
        <p:spPr>
          <a:xfrm>
            <a:off x="4263033" y="2775198"/>
            <a:ext cx="10182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03</a:t>
            </a:r>
            <a:endParaRPr lang="en-US" sz="730" dirty="0"/>
          </a:p>
        </p:txBody>
      </p:sp>
      <p:sp>
        <p:nvSpPr>
          <p:cNvPr id="25" name="Text 20"/>
          <p:cNvSpPr/>
          <p:nvPr/>
        </p:nvSpPr>
        <p:spPr>
          <a:xfrm>
            <a:off x="667345" y="2903488"/>
            <a:ext cx="372070" cy="372070"/>
          </a:xfrm>
          <a:prstGeom prst="roundRect">
            <a:avLst>
              <a:gd name="adj" fmla="val 23211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8073" y="3014216"/>
            <a:ext cx="150465" cy="150465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667345" y="3403699"/>
            <a:ext cx="3977357" cy="1698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37"/>
              </a:lnSpc>
              <a:spcAft>
                <a:spcPts val="560"/>
              </a:spcAft>
              <a:buNone/>
            </a:pPr>
            <a:r>
              <a:rPr lang="en-US" sz="107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Regulación Excesiva</a:t>
            </a:r>
            <a:endParaRPr lang="en-US" sz="1070" dirty="0"/>
          </a:p>
        </p:txBody>
      </p:sp>
      <p:sp>
        <p:nvSpPr>
          <p:cNvPr id="28" name="Text 22"/>
          <p:cNvSpPr/>
          <p:nvPr/>
        </p:nvSpPr>
        <p:spPr>
          <a:xfrm>
            <a:off x="667345" y="3644503"/>
            <a:ext cx="3688095" cy="3472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02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Leyes habilitantes, controles de precios y permisos arbitrarios que ahogan la actividad económica privada.</a:t>
            </a:r>
            <a:endParaRPr lang="en-US" sz="840" dirty="0"/>
          </a:p>
        </p:txBody>
      </p:sp>
      <p:sp>
        <p:nvSpPr>
          <p:cNvPr id="29" name="Text 23"/>
          <p:cNvSpPr/>
          <p:nvPr/>
        </p:nvSpPr>
        <p:spPr>
          <a:xfrm>
            <a:off x="4650730" y="2665363"/>
            <a:ext cx="4036070" cy="1549747"/>
          </a:xfrm>
          <a:prstGeom prst="roundRect">
            <a:avLst>
              <a:gd name="adj" fmla="val 5573"/>
            </a:avLst>
          </a:prstGeom>
          <a:solidFill>
            <a:srgbClr val="162A40"/>
          </a:solidFill>
          <a:ln w="9525">
            <a:solidFill>
              <a:srgbClr val="D4A853">
                <a:alpha val="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4"/>
          <p:cNvSpPr/>
          <p:nvPr/>
        </p:nvSpPr>
        <p:spPr>
          <a:xfrm>
            <a:off x="8456563" y="2775198"/>
            <a:ext cx="10182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04</a:t>
            </a:r>
            <a:endParaRPr lang="en-US" sz="730" dirty="0"/>
          </a:p>
        </p:txBody>
      </p:sp>
      <p:sp>
        <p:nvSpPr>
          <p:cNvPr id="31" name="Text 25"/>
          <p:cNvSpPr/>
          <p:nvPr/>
        </p:nvSpPr>
        <p:spPr>
          <a:xfrm>
            <a:off x="4860875" y="2903488"/>
            <a:ext cx="372070" cy="372070"/>
          </a:xfrm>
          <a:prstGeom prst="roundRect">
            <a:avLst>
              <a:gd name="adj" fmla="val 23211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971604" y="3014216"/>
            <a:ext cx="150465" cy="150465"/>
          </a:xfrm>
          <a:prstGeom prst="rect">
            <a:avLst/>
          </a:prstGeom>
        </p:spPr>
      </p:pic>
      <p:sp>
        <p:nvSpPr>
          <p:cNvPr id="33" name="Text 26"/>
          <p:cNvSpPr/>
          <p:nvPr/>
        </p:nvSpPr>
        <p:spPr>
          <a:xfrm>
            <a:off x="4860875" y="3403699"/>
            <a:ext cx="3977357" cy="1698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37"/>
              </a:lnSpc>
              <a:spcAft>
                <a:spcPts val="560"/>
              </a:spcAft>
              <a:buNone/>
            </a:pPr>
            <a:r>
              <a:rPr lang="en-US" sz="107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Discrecionalidad</a:t>
            </a:r>
            <a:endParaRPr lang="en-US" sz="1070" dirty="0"/>
          </a:p>
        </p:txBody>
      </p:sp>
      <p:sp>
        <p:nvSpPr>
          <p:cNvPr id="34" name="Text 27"/>
          <p:cNvSpPr/>
          <p:nvPr/>
        </p:nvSpPr>
        <p:spPr>
          <a:xfrm>
            <a:off x="4860875" y="3644503"/>
            <a:ext cx="3688095" cy="3472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02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Asignación discrecional de recursos sin transparencia ni rendición de cuentas ante los ciudadanos.</a:t>
            </a:r>
            <a:endParaRPr lang="en-US" sz="840" dirty="0"/>
          </a:p>
        </p:txBody>
      </p:sp>
      <p:sp>
        <p:nvSpPr>
          <p:cNvPr id="35" name="Text 28"/>
          <p:cNvSpPr/>
          <p:nvPr/>
        </p:nvSpPr>
        <p:spPr>
          <a:xfrm>
            <a:off x="466725" y="967829"/>
            <a:ext cx="4017016" cy="21580"/>
          </a:xfrm>
          <a:custGeom>
            <a:avLst/>
            <a:gdLst/>
            <a:ahLst/>
            <a:cxnLst/>
            <a:rect l="l" t="t" r="r" b="b"/>
            <a:pathLst>
              <a:path w="4017016" h="21580">
                <a:moveTo>
                  <a:pt x="86360" y="0"/>
                </a:moveTo>
                <a:lnTo>
                  <a:pt x="3930656" y="0"/>
                </a:lnTo>
                <a:lnTo>
                  <a:pt x="3952072" y="2698"/>
                </a:lnTo>
                <a:lnTo>
                  <a:pt x="3960702" y="5395"/>
                </a:lnTo>
                <a:lnTo>
                  <a:pt x="3967156" y="8093"/>
                </a:lnTo>
                <a:lnTo>
                  <a:pt x="3972456" y="10790"/>
                </a:lnTo>
                <a:lnTo>
                  <a:pt x="3976999" y="13488"/>
                </a:lnTo>
                <a:lnTo>
                  <a:pt x="3980990" y="16185"/>
                </a:lnTo>
                <a:lnTo>
                  <a:pt x="3984553" y="18883"/>
                </a:lnTo>
                <a:lnTo>
                  <a:pt x="3987767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2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29"/>
          <p:cNvSpPr/>
          <p:nvPr/>
        </p:nvSpPr>
        <p:spPr>
          <a:xfrm>
            <a:off x="4660255" y="967829"/>
            <a:ext cx="4017016" cy="21580"/>
          </a:xfrm>
          <a:custGeom>
            <a:avLst/>
            <a:gdLst/>
            <a:ahLst/>
            <a:cxnLst/>
            <a:rect l="l" t="t" r="r" b="b"/>
            <a:pathLst>
              <a:path w="4017016" h="21580">
                <a:moveTo>
                  <a:pt x="86360" y="0"/>
                </a:moveTo>
                <a:lnTo>
                  <a:pt x="3930656" y="0"/>
                </a:lnTo>
                <a:lnTo>
                  <a:pt x="3952072" y="2698"/>
                </a:lnTo>
                <a:lnTo>
                  <a:pt x="3960702" y="5395"/>
                </a:lnTo>
                <a:lnTo>
                  <a:pt x="3967156" y="8093"/>
                </a:lnTo>
                <a:lnTo>
                  <a:pt x="3972456" y="10790"/>
                </a:lnTo>
                <a:lnTo>
                  <a:pt x="3976999" y="13488"/>
                </a:lnTo>
                <a:lnTo>
                  <a:pt x="3980990" y="16185"/>
                </a:lnTo>
                <a:lnTo>
                  <a:pt x="3984553" y="18883"/>
                </a:lnTo>
                <a:lnTo>
                  <a:pt x="3987767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2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0"/>
          <p:cNvSpPr/>
          <p:nvPr/>
        </p:nvSpPr>
        <p:spPr>
          <a:xfrm>
            <a:off x="466725" y="2674888"/>
            <a:ext cx="4017016" cy="21580"/>
          </a:xfrm>
          <a:custGeom>
            <a:avLst/>
            <a:gdLst/>
            <a:ahLst/>
            <a:cxnLst/>
            <a:rect l="l" t="t" r="r" b="b"/>
            <a:pathLst>
              <a:path w="4017016" h="21580">
                <a:moveTo>
                  <a:pt x="86360" y="0"/>
                </a:moveTo>
                <a:lnTo>
                  <a:pt x="3930656" y="0"/>
                </a:lnTo>
                <a:lnTo>
                  <a:pt x="3952072" y="2698"/>
                </a:lnTo>
                <a:lnTo>
                  <a:pt x="3960702" y="5395"/>
                </a:lnTo>
                <a:lnTo>
                  <a:pt x="3967156" y="8093"/>
                </a:lnTo>
                <a:lnTo>
                  <a:pt x="3972456" y="10790"/>
                </a:lnTo>
                <a:lnTo>
                  <a:pt x="3976999" y="13488"/>
                </a:lnTo>
                <a:lnTo>
                  <a:pt x="3980990" y="16185"/>
                </a:lnTo>
                <a:lnTo>
                  <a:pt x="3984553" y="18883"/>
                </a:lnTo>
                <a:lnTo>
                  <a:pt x="3987767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2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8" name="Text 31"/>
          <p:cNvSpPr/>
          <p:nvPr/>
        </p:nvSpPr>
        <p:spPr>
          <a:xfrm>
            <a:off x="4660255" y="2674888"/>
            <a:ext cx="4017016" cy="21580"/>
          </a:xfrm>
          <a:custGeom>
            <a:avLst/>
            <a:gdLst/>
            <a:ahLst/>
            <a:cxnLst/>
            <a:rect l="l" t="t" r="r" b="b"/>
            <a:pathLst>
              <a:path w="4017016" h="21580">
                <a:moveTo>
                  <a:pt x="86360" y="0"/>
                </a:moveTo>
                <a:lnTo>
                  <a:pt x="3930656" y="0"/>
                </a:lnTo>
                <a:lnTo>
                  <a:pt x="3952072" y="2698"/>
                </a:lnTo>
                <a:lnTo>
                  <a:pt x="3960702" y="5395"/>
                </a:lnTo>
                <a:lnTo>
                  <a:pt x="3967156" y="8093"/>
                </a:lnTo>
                <a:lnTo>
                  <a:pt x="3972456" y="10790"/>
                </a:lnTo>
                <a:lnTo>
                  <a:pt x="3976999" y="13488"/>
                </a:lnTo>
                <a:lnTo>
                  <a:pt x="3980990" y="16185"/>
                </a:lnTo>
                <a:lnTo>
                  <a:pt x="3984553" y="18883"/>
                </a:lnTo>
                <a:lnTo>
                  <a:pt x="3987767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2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00050" y="314920"/>
            <a:ext cx="314920" cy="314920"/>
          </a:xfrm>
          <a:prstGeom prst="roundRect">
            <a:avLst>
              <a:gd name="adj" fmla="val 27423"/>
            </a:avLst>
          </a:prstGeom>
          <a:solidFill>
            <a:srgbClr val="D4A853">
              <a:alpha val="13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1216" y="406086"/>
            <a:ext cx="132588" cy="13258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15280" y="340965"/>
            <a:ext cx="5442076" cy="26283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070"/>
              </a:lnSpc>
              <a:buNone/>
            </a:pPr>
            <a:r>
              <a:rPr lang="en-US" sz="180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PDVSA: </a:t>
            </a:r>
            <a:r>
              <a:rPr lang="en-US" sz="180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 Gigante Petrolero</a:t>
            </a:r>
            <a:r>
              <a:rPr lang="en-US" sz="180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a Empresa en Ruinas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813941" y="700832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7655109" y="344091"/>
            <a:ext cx="1088841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930"/>
              </a:lnSpc>
              <a:buNone/>
            </a:pPr>
            <a:r>
              <a:rPr lang="en-US" sz="620" kern="0" spc="62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DECLIVE ACUMULADO</a:t>
            </a:r>
            <a:endParaRPr lang="en-US" sz="620" dirty="0"/>
          </a:p>
        </p:txBody>
      </p:sp>
      <p:sp>
        <p:nvSpPr>
          <p:cNvPr id="7" name="Text 4"/>
          <p:cNvSpPr/>
          <p:nvPr/>
        </p:nvSpPr>
        <p:spPr>
          <a:xfrm>
            <a:off x="7684804" y="475952"/>
            <a:ext cx="1059146" cy="299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60"/>
              </a:lnSpc>
              <a:buNone/>
            </a:pPr>
            <a:r>
              <a:rPr lang="en-US" sz="236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−76%</a:t>
            </a:r>
            <a:endParaRPr lang="en-US" sz="2360" dirty="0"/>
          </a:p>
        </p:txBody>
      </p:sp>
      <p:sp>
        <p:nvSpPr>
          <p:cNvPr id="8" name="Text 5"/>
          <p:cNvSpPr/>
          <p:nvPr/>
        </p:nvSpPr>
        <p:spPr>
          <a:xfrm>
            <a:off x="7655109" y="775692"/>
            <a:ext cx="1088841" cy="129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020"/>
              </a:lnSpc>
              <a:buNone/>
            </a:pPr>
            <a:r>
              <a:rPr lang="en-US" sz="68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Producción 1998–2025</a:t>
            </a:r>
            <a:endParaRPr lang="en-US" sz="680" dirty="0"/>
          </a:p>
        </p:txBody>
      </p:sp>
      <p:sp>
        <p:nvSpPr>
          <p:cNvPr id="9" name="Text 6"/>
          <p:cNvSpPr/>
          <p:nvPr/>
        </p:nvSpPr>
        <p:spPr>
          <a:xfrm>
            <a:off x="400050" y="1105793"/>
            <a:ext cx="1978372" cy="3301305"/>
          </a:xfrm>
          <a:prstGeom prst="roundRect">
            <a:avLst>
              <a:gd name="adj" fmla="val 5071"/>
            </a:avLst>
          </a:prstGeom>
          <a:solidFill>
            <a:srgbClr val="162A40"/>
          </a:solidFill>
          <a:ln w="9525">
            <a:solidFill>
              <a:srgbClr val="8DA4BE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581025" y="1272778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E74C3C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532" y="1349285"/>
            <a:ext cx="132588" cy="132588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937766" y="1346150"/>
            <a:ext cx="777463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PRODUCCIÓN</a:t>
            </a:r>
            <a:endParaRPr lang="en-US" sz="730" dirty="0"/>
          </a:p>
        </p:txBody>
      </p:sp>
      <p:sp>
        <p:nvSpPr>
          <p:cNvPr id="13" name="Text 9"/>
          <p:cNvSpPr/>
          <p:nvPr/>
        </p:nvSpPr>
        <p:spPr>
          <a:xfrm>
            <a:off x="581025" y="1615678"/>
            <a:ext cx="1729572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30"/>
              </a:lnSpc>
              <a:buNone/>
            </a:pPr>
            <a:r>
              <a:rPr lang="en-US" sz="203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~888K</a:t>
            </a:r>
            <a:endParaRPr lang="en-US" sz="2030" dirty="0"/>
          </a:p>
        </p:txBody>
      </p:sp>
      <p:sp>
        <p:nvSpPr>
          <p:cNvPr id="14" name="Text 10"/>
          <p:cNvSpPr/>
          <p:nvPr/>
        </p:nvSpPr>
        <p:spPr>
          <a:xfrm>
            <a:off x="581025" y="1887289"/>
            <a:ext cx="1778064" cy="120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49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barriles/día (2025)</a:t>
            </a:r>
            <a:endParaRPr lang="en-US" sz="730" dirty="0"/>
          </a:p>
        </p:txBody>
      </p:sp>
      <p:sp>
        <p:nvSpPr>
          <p:cNvPr id="15" name="Text 11"/>
          <p:cNvSpPr/>
          <p:nvPr/>
        </p:nvSpPr>
        <p:spPr>
          <a:xfrm>
            <a:off x="581025" y="2050852"/>
            <a:ext cx="549086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3.4M (1998)</a:t>
            </a:r>
            <a:endParaRPr lang="en-US" sz="73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4640" y="2053986"/>
            <a:ext cx="132588" cy="132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241673" y="2050852"/>
            <a:ext cx="24343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888K</a:t>
            </a:r>
            <a:endParaRPr lang="en-US" sz="730" dirty="0"/>
          </a:p>
        </p:txBody>
      </p:sp>
      <p:sp>
        <p:nvSpPr>
          <p:cNvPr id="18" name="Text 13"/>
          <p:cNvSpPr/>
          <p:nvPr/>
        </p:nvSpPr>
        <p:spPr>
          <a:xfrm>
            <a:off x="581025" y="2260848"/>
            <a:ext cx="160288" cy="342900"/>
          </a:xfrm>
          <a:prstGeom prst="roundRect">
            <a:avLst>
              <a:gd name="adj" fmla="val 8716"/>
            </a:avLst>
          </a:prstGeom>
          <a:solidFill>
            <a:srgbClr val="D4A853">
              <a:alpha val="7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4"/>
          <p:cNvSpPr/>
          <p:nvPr/>
        </p:nvSpPr>
        <p:spPr>
          <a:xfrm>
            <a:off x="762893" y="2302073"/>
            <a:ext cx="160437" cy="301675"/>
          </a:xfrm>
          <a:prstGeom prst="roundRect">
            <a:avLst>
              <a:gd name="adj" fmla="val 8707"/>
            </a:avLst>
          </a:prstGeom>
          <a:solidFill>
            <a:srgbClr val="D4A853">
              <a:alpha val="6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5"/>
          <p:cNvSpPr/>
          <p:nvPr/>
        </p:nvSpPr>
        <p:spPr>
          <a:xfrm>
            <a:off x="944910" y="2343150"/>
            <a:ext cx="160437" cy="260598"/>
          </a:xfrm>
          <a:prstGeom prst="roundRect">
            <a:avLst>
              <a:gd name="adj" fmla="val 8707"/>
            </a:avLst>
          </a:prstGeom>
          <a:solidFill>
            <a:srgbClr val="F59E0B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6"/>
          <p:cNvSpPr/>
          <p:nvPr/>
        </p:nvSpPr>
        <p:spPr>
          <a:xfrm>
            <a:off x="1126927" y="2363837"/>
            <a:ext cx="160437" cy="239911"/>
          </a:xfrm>
          <a:prstGeom prst="roundRect">
            <a:avLst>
              <a:gd name="adj" fmla="val 8707"/>
            </a:avLst>
          </a:prstGeom>
          <a:solidFill>
            <a:srgbClr val="F59E0B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Text 17"/>
          <p:cNvSpPr/>
          <p:nvPr/>
        </p:nvSpPr>
        <p:spPr>
          <a:xfrm>
            <a:off x="1308943" y="2380952"/>
            <a:ext cx="160437" cy="222796"/>
          </a:xfrm>
          <a:prstGeom prst="roundRect">
            <a:avLst>
              <a:gd name="adj" fmla="val 8707"/>
            </a:avLst>
          </a:prstGeom>
          <a:solidFill>
            <a:srgbClr val="F59E0B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3" name="Text 18"/>
          <p:cNvSpPr/>
          <p:nvPr/>
        </p:nvSpPr>
        <p:spPr>
          <a:xfrm>
            <a:off x="1490960" y="2432298"/>
            <a:ext cx="160437" cy="171450"/>
          </a:xfrm>
          <a:prstGeom prst="roundRect">
            <a:avLst>
              <a:gd name="adj" fmla="val 8707"/>
            </a:avLst>
          </a:prstGeom>
          <a:solidFill>
            <a:srgbClr val="E74C3C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19"/>
          <p:cNvSpPr/>
          <p:nvPr/>
        </p:nvSpPr>
        <p:spPr>
          <a:xfrm>
            <a:off x="1672977" y="2483793"/>
            <a:ext cx="160437" cy="119955"/>
          </a:xfrm>
          <a:prstGeom prst="roundRect">
            <a:avLst>
              <a:gd name="adj" fmla="val 11646"/>
            </a:avLst>
          </a:prstGeom>
          <a:solidFill>
            <a:srgbClr val="E74C3C">
              <a:alpha val="7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0"/>
          <p:cNvSpPr/>
          <p:nvPr/>
        </p:nvSpPr>
        <p:spPr>
          <a:xfrm>
            <a:off x="1854994" y="2535287"/>
            <a:ext cx="160437" cy="68461"/>
          </a:xfrm>
          <a:prstGeom prst="roundRect">
            <a:avLst>
              <a:gd name="adj" fmla="val 20406"/>
            </a:avLst>
          </a:prstGeom>
          <a:solidFill>
            <a:srgbClr val="E74C3C">
              <a:alpha val="8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1"/>
          <p:cNvSpPr/>
          <p:nvPr/>
        </p:nvSpPr>
        <p:spPr>
          <a:xfrm>
            <a:off x="2037011" y="2514600"/>
            <a:ext cx="160437" cy="89148"/>
          </a:xfrm>
          <a:prstGeom prst="roundRect">
            <a:avLst>
              <a:gd name="adj" fmla="val 15671"/>
            </a:avLst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2"/>
          <p:cNvSpPr/>
          <p:nvPr/>
        </p:nvSpPr>
        <p:spPr>
          <a:xfrm>
            <a:off x="581025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'98</a:t>
            </a:r>
            <a:endParaRPr lang="en-US" sz="560" dirty="0"/>
          </a:p>
        </p:txBody>
      </p:sp>
      <p:sp>
        <p:nvSpPr>
          <p:cNvPr id="28" name="Text 23"/>
          <p:cNvSpPr/>
          <p:nvPr/>
        </p:nvSpPr>
        <p:spPr>
          <a:xfrm>
            <a:off x="962025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'06</a:t>
            </a:r>
            <a:endParaRPr lang="en-US" sz="560" dirty="0"/>
          </a:p>
        </p:txBody>
      </p:sp>
      <p:sp>
        <p:nvSpPr>
          <p:cNvPr id="29" name="Text 24"/>
          <p:cNvSpPr/>
          <p:nvPr/>
        </p:nvSpPr>
        <p:spPr>
          <a:xfrm>
            <a:off x="1343025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'13</a:t>
            </a:r>
            <a:endParaRPr lang="en-US" sz="560" dirty="0"/>
          </a:p>
        </p:txBody>
      </p:sp>
      <p:sp>
        <p:nvSpPr>
          <p:cNvPr id="30" name="Text 25"/>
          <p:cNvSpPr/>
          <p:nvPr/>
        </p:nvSpPr>
        <p:spPr>
          <a:xfrm>
            <a:off x="1723876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'20</a:t>
            </a:r>
            <a:endParaRPr lang="en-US" sz="560" dirty="0"/>
          </a:p>
        </p:txBody>
      </p:sp>
      <p:sp>
        <p:nvSpPr>
          <p:cNvPr id="31" name="Text 26"/>
          <p:cNvSpPr/>
          <p:nvPr/>
        </p:nvSpPr>
        <p:spPr>
          <a:xfrm>
            <a:off x="2104876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'25</a:t>
            </a:r>
            <a:endParaRPr lang="en-US" sz="560" dirty="0"/>
          </a:p>
        </p:txBody>
      </p:sp>
      <p:sp>
        <p:nvSpPr>
          <p:cNvPr id="32" name="Text 27"/>
          <p:cNvSpPr/>
          <p:nvPr/>
        </p:nvSpPr>
        <p:spPr>
          <a:xfrm>
            <a:off x="2521893" y="1105793"/>
            <a:ext cx="1978372" cy="3301305"/>
          </a:xfrm>
          <a:prstGeom prst="roundRect">
            <a:avLst>
              <a:gd name="adj" fmla="val 5071"/>
            </a:avLst>
          </a:prstGeom>
          <a:solidFill>
            <a:srgbClr val="162A40"/>
          </a:solidFill>
          <a:ln w="9525">
            <a:solidFill>
              <a:srgbClr val="8DA4BE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28"/>
          <p:cNvSpPr/>
          <p:nvPr/>
        </p:nvSpPr>
        <p:spPr>
          <a:xfrm>
            <a:off x="2702868" y="1272778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F59E0B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4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79374" y="1349285"/>
            <a:ext cx="132588" cy="132588"/>
          </a:xfrm>
          <a:prstGeom prst="rect">
            <a:avLst/>
          </a:prstGeom>
        </p:spPr>
      </p:pic>
      <p:sp>
        <p:nvSpPr>
          <p:cNvPr id="35" name="Text 29"/>
          <p:cNvSpPr/>
          <p:nvPr/>
        </p:nvSpPr>
        <p:spPr>
          <a:xfrm>
            <a:off x="3059609" y="1346150"/>
            <a:ext cx="718527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EMPLEADOS</a:t>
            </a:r>
            <a:endParaRPr lang="en-US" sz="730" dirty="0"/>
          </a:p>
        </p:txBody>
      </p:sp>
      <p:sp>
        <p:nvSpPr>
          <p:cNvPr id="36" name="Text 30"/>
          <p:cNvSpPr/>
          <p:nvPr/>
        </p:nvSpPr>
        <p:spPr>
          <a:xfrm>
            <a:off x="2702868" y="1615678"/>
            <a:ext cx="1729572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30"/>
              </a:lnSpc>
              <a:buNone/>
            </a:pPr>
            <a:r>
              <a:rPr lang="en-US" sz="2030" b="1" dirty="0">
                <a:solidFill>
                  <a:srgbClr val="F59E0B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+150%</a:t>
            </a:r>
            <a:endParaRPr lang="en-US" sz="2030" dirty="0"/>
          </a:p>
        </p:txBody>
      </p:sp>
      <p:sp>
        <p:nvSpPr>
          <p:cNvPr id="37" name="Text 31"/>
          <p:cNvSpPr/>
          <p:nvPr/>
        </p:nvSpPr>
        <p:spPr>
          <a:xfrm>
            <a:off x="2702868" y="1887289"/>
            <a:ext cx="1778064" cy="120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49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incremento en nómina</a:t>
            </a:r>
            <a:endParaRPr lang="en-US" sz="730" dirty="0"/>
          </a:p>
        </p:txBody>
      </p:sp>
      <p:sp>
        <p:nvSpPr>
          <p:cNvPr id="38" name="Text 32"/>
          <p:cNvSpPr/>
          <p:nvPr/>
        </p:nvSpPr>
        <p:spPr>
          <a:xfrm>
            <a:off x="2702868" y="2050852"/>
            <a:ext cx="693643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~40,000 (1998)</a:t>
            </a:r>
            <a:endParaRPr lang="en-US" sz="730" dirty="0"/>
          </a:p>
        </p:txBody>
      </p:sp>
      <p:pic>
        <p:nvPicPr>
          <p:cNvPr id="39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47898" y="2053986"/>
            <a:ext cx="132588" cy="132588"/>
          </a:xfrm>
          <a:prstGeom prst="rect">
            <a:avLst/>
          </a:prstGeom>
        </p:spPr>
      </p:pic>
      <p:sp>
        <p:nvSpPr>
          <p:cNvPr id="40" name="Text 33"/>
          <p:cNvSpPr/>
          <p:nvPr/>
        </p:nvSpPr>
        <p:spPr>
          <a:xfrm>
            <a:off x="3494931" y="2050852"/>
            <a:ext cx="427613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100,000+</a:t>
            </a:r>
            <a:endParaRPr lang="en-US" sz="730" dirty="0"/>
          </a:p>
        </p:txBody>
      </p:sp>
      <p:sp>
        <p:nvSpPr>
          <p:cNvPr id="41" name="Text 34"/>
          <p:cNvSpPr/>
          <p:nvPr/>
        </p:nvSpPr>
        <p:spPr>
          <a:xfrm>
            <a:off x="2702868" y="2500908"/>
            <a:ext cx="160288" cy="102840"/>
          </a:xfrm>
          <a:prstGeom prst="roundRect">
            <a:avLst>
              <a:gd name="adj" fmla="val 13584"/>
            </a:avLst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5"/>
          <p:cNvSpPr/>
          <p:nvPr/>
        </p:nvSpPr>
        <p:spPr>
          <a:xfrm>
            <a:off x="2884736" y="2483793"/>
            <a:ext cx="160437" cy="119955"/>
          </a:xfrm>
          <a:prstGeom prst="roundRect">
            <a:avLst>
              <a:gd name="adj" fmla="val 11646"/>
            </a:avLst>
          </a:prstGeom>
          <a:solidFill>
            <a:srgbClr val="D4A853">
              <a:alpha val="5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3" name="Text 36"/>
          <p:cNvSpPr/>
          <p:nvPr/>
        </p:nvSpPr>
        <p:spPr>
          <a:xfrm>
            <a:off x="3066752" y="2500908"/>
            <a:ext cx="160437" cy="102840"/>
          </a:xfrm>
          <a:prstGeom prst="roundRect">
            <a:avLst>
              <a:gd name="adj" fmla="val 13584"/>
            </a:avLst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4" name="Text 37"/>
          <p:cNvSpPr/>
          <p:nvPr/>
        </p:nvSpPr>
        <p:spPr>
          <a:xfrm>
            <a:off x="3248769" y="2415183"/>
            <a:ext cx="160437" cy="188565"/>
          </a:xfrm>
          <a:prstGeom prst="roundRect">
            <a:avLst>
              <a:gd name="adj" fmla="val 8707"/>
            </a:avLst>
          </a:prstGeom>
          <a:solidFill>
            <a:srgbClr val="F59E0B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5" name="Text 38"/>
          <p:cNvSpPr/>
          <p:nvPr/>
        </p:nvSpPr>
        <p:spPr>
          <a:xfrm>
            <a:off x="3430786" y="2363837"/>
            <a:ext cx="160437" cy="239911"/>
          </a:xfrm>
          <a:prstGeom prst="roundRect">
            <a:avLst>
              <a:gd name="adj" fmla="val 8707"/>
            </a:avLst>
          </a:prstGeom>
          <a:solidFill>
            <a:srgbClr val="F59E0B">
              <a:alpha val="6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6" name="Text 39"/>
          <p:cNvSpPr/>
          <p:nvPr/>
        </p:nvSpPr>
        <p:spPr>
          <a:xfrm>
            <a:off x="3612803" y="2329458"/>
            <a:ext cx="160437" cy="274290"/>
          </a:xfrm>
          <a:prstGeom prst="roundRect">
            <a:avLst>
              <a:gd name="adj" fmla="val 8707"/>
            </a:avLst>
          </a:prstGeom>
          <a:solidFill>
            <a:srgbClr val="F59E0B">
              <a:alpha val="7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Text 40"/>
          <p:cNvSpPr/>
          <p:nvPr/>
        </p:nvSpPr>
        <p:spPr>
          <a:xfrm>
            <a:off x="3794820" y="2278112"/>
            <a:ext cx="160437" cy="325636"/>
          </a:xfrm>
          <a:prstGeom prst="roundRect">
            <a:avLst>
              <a:gd name="adj" fmla="val 8707"/>
            </a:avLst>
          </a:prstGeom>
          <a:solidFill>
            <a:srgbClr val="F59E0B">
              <a:alpha val="8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8" name="Text 41"/>
          <p:cNvSpPr/>
          <p:nvPr/>
        </p:nvSpPr>
        <p:spPr>
          <a:xfrm>
            <a:off x="3976836" y="2260848"/>
            <a:ext cx="160437" cy="342900"/>
          </a:xfrm>
          <a:prstGeom prst="roundRect">
            <a:avLst>
              <a:gd name="adj" fmla="val 8707"/>
            </a:avLst>
          </a:prstGeom>
          <a:solidFill>
            <a:srgbClr val="F59E0B">
              <a:alpha val="9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9" name="Text 42"/>
          <p:cNvSpPr/>
          <p:nvPr/>
        </p:nvSpPr>
        <p:spPr>
          <a:xfrm>
            <a:off x="4158853" y="2312343"/>
            <a:ext cx="160437" cy="291405"/>
          </a:xfrm>
          <a:prstGeom prst="roundRect">
            <a:avLst>
              <a:gd name="adj" fmla="val 8707"/>
            </a:avLst>
          </a:prstGeom>
          <a:solidFill>
            <a:srgbClr val="F59E0B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0" name="Text 43"/>
          <p:cNvSpPr/>
          <p:nvPr/>
        </p:nvSpPr>
        <p:spPr>
          <a:xfrm>
            <a:off x="2702868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'98</a:t>
            </a:r>
            <a:endParaRPr lang="en-US" sz="560" dirty="0"/>
          </a:p>
        </p:txBody>
      </p:sp>
      <p:sp>
        <p:nvSpPr>
          <p:cNvPr id="51" name="Text 44"/>
          <p:cNvSpPr/>
          <p:nvPr/>
        </p:nvSpPr>
        <p:spPr>
          <a:xfrm>
            <a:off x="3083868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'06</a:t>
            </a:r>
            <a:endParaRPr lang="en-US" sz="560" dirty="0"/>
          </a:p>
        </p:txBody>
      </p:sp>
      <p:sp>
        <p:nvSpPr>
          <p:cNvPr id="52" name="Text 45"/>
          <p:cNvSpPr/>
          <p:nvPr/>
        </p:nvSpPr>
        <p:spPr>
          <a:xfrm>
            <a:off x="3464868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'13</a:t>
            </a:r>
            <a:endParaRPr lang="en-US" sz="560" dirty="0"/>
          </a:p>
        </p:txBody>
      </p:sp>
      <p:sp>
        <p:nvSpPr>
          <p:cNvPr id="53" name="Text 46"/>
          <p:cNvSpPr/>
          <p:nvPr/>
        </p:nvSpPr>
        <p:spPr>
          <a:xfrm>
            <a:off x="3845719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'20</a:t>
            </a:r>
            <a:endParaRPr lang="en-US" sz="560" dirty="0"/>
          </a:p>
        </p:txBody>
      </p:sp>
      <p:sp>
        <p:nvSpPr>
          <p:cNvPr id="54" name="Text 47"/>
          <p:cNvSpPr/>
          <p:nvPr/>
        </p:nvSpPr>
        <p:spPr>
          <a:xfrm>
            <a:off x="4226719" y="2625328"/>
            <a:ext cx="101828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'25</a:t>
            </a:r>
            <a:endParaRPr lang="en-US" sz="560" dirty="0"/>
          </a:p>
        </p:txBody>
      </p:sp>
      <p:sp>
        <p:nvSpPr>
          <p:cNvPr id="55" name="Text 48"/>
          <p:cNvSpPr/>
          <p:nvPr/>
        </p:nvSpPr>
        <p:spPr>
          <a:xfrm>
            <a:off x="4626945" y="1078018"/>
            <a:ext cx="1978372" cy="3301305"/>
          </a:xfrm>
          <a:prstGeom prst="roundRect">
            <a:avLst>
              <a:gd name="adj" fmla="val 5071"/>
            </a:avLst>
          </a:prstGeom>
          <a:solidFill>
            <a:srgbClr val="162A40"/>
          </a:solidFill>
          <a:ln w="9525">
            <a:solidFill>
              <a:srgbClr val="8DA4BE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6" name="Text 49"/>
          <p:cNvSpPr/>
          <p:nvPr/>
        </p:nvSpPr>
        <p:spPr>
          <a:xfrm>
            <a:off x="4824710" y="1272778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E74C3C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7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01217" y="1349285"/>
            <a:ext cx="132588" cy="132588"/>
          </a:xfrm>
          <a:prstGeom prst="rect">
            <a:avLst/>
          </a:prstGeom>
        </p:spPr>
      </p:pic>
      <p:sp>
        <p:nvSpPr>
          <p:cNvPr id="58" name="Text 50"/>
          <p:cNvSpPr/>
          <p:nvPr/>
        </p:nvSpPr>
        <p:spPr>
          <a:xfrm>
            <a:off x="5181451" y="1346150"/>
            <a:ext cx="402893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DEUDA</a:t>
            </a:r>
            <a:endParaRPr lang="en-US" sz="730" dirty="0"/>
          </a:p>
        </p:txBody>
      </p:sp>
      <p:sp>
        <p:nvSpPr>
          <p:cNvPr id="59" name="Text 51"/>
          <p:cNvSpPr/>
          <p:nvPr/>
        </p:nvSpPr>
        <p:spPr>
          <a:xfrm>
            <a:off x="4824710" y="1615678"/>
            <a:ext cx="1729572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30"/>
              </a:lnSpc>
              <a:buNone/>
            </a:pPr>
            <a:r>
              <a:rPr lang="en-US" sz="203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$35B+</a:t>
            </a:r>
            <a:endParaRPr lang="en-US" sz="2030" dirty="0"/>
          </a:p>
        </p:txBody>
      </p:sp>
      <p:sp>
        <p:nvSpPr>
          <p:cNvPr id="60" name="Text 52"/>
          <p:cNvSpPr/>
          <p:nvPr/>
        </p:nvSpPr>
        <p:spPr>
          <a:xfrm>
            <a:off x="4824710" y="1887289"/>
            <a:ext cx="1778064" cy="120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49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</a:t>
            </a:r>
            <a:r>
              <a:rPr lang="es-VE" sz="73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obligaciones financieras y proveedores</a:t>
            </a:r>
            <a:endParaRPr lang="en-US" sz="730" dirty="0"/>
          </a:p>
        </p:txBody>
      </p:sp>
      <p:sp>
        <p:nvSpPr>
          <p:cNvPr id="61" name="Text 53"/>
          <p:cNvSpPr/>
          <p:nvPr/>
        </p:nvSpPr>
        <p:spPr>
          <a:xfrm>
            <a:off x="4824710" y="2115889"/>
            <a:ext cx="1008742" cy="157163"/>
          </a:xfrm>
          <a:prstGeom prst="roundRect">
            <a:avLst>
              <a:gd name="adj" fmla="val 27475"/>
            </a:avLst>
          </a:prstGeom>
          <a:solidFill>
            <a:srgbClr val="E74C3C">
              <a:alpha val="15000"/>
            </a:srgbClr>
          </a:solidFill>
          <a:ln/>
        </p:spPr>
        <p:txBody>
          <a:bodyPr wrap="none" lIns="151100" tIns="13970" rIns="57150" bIns="13970" rtlCol="0" anchor="ctr"/>
          <a:lstStyle/>
          <a:p>
            <a:pPr marL="0" indent="0" algn="l">
              <a:buNone/>
            </a:pPr>
            <a:r>
              <a:rPr lang="en-US" sz="68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 desde 2017</a:t>
            </a:r>
            <a:endParaRPr lang="en-US" sz="680" dirty="0"/>
          </a:p>
        </p:txBody>
      </p:sp>
      <p:pic>
        <p:nvPicPr>
          <p:cNvPr id="62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847936" y="2128102"/>
            <a:ext cx="132588" cy="132588"/>
          </a:xfrm>
          <a:prstGeom prst="rect">
            <a:avLst/>
          </a:prstGeom>
        </p:spPr>
      </p:pic>
      <p:sp>
        <p:nvSpPr>
          <p:cNvPr id="63" name="Text 54"/>
          <p:cNvSpPr/>
          <p:nvPr/>
        </p:nvSpPr>
        <p:spPr>
          <a:xfrm>
            <a:off x="4789036" y="2393752"/>
            <a:ext cx="392415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Bonos</a:t>
            </a:r>
            <a:endParaRPr lang="en-US" sz="560" dirty="0"/>
          </a:p>
        </p:txBody>
      </p:sp>
      <p:sp>
        <p:nvSpPr>
          <p:cNvPr id="64" name="Text 55"/>
          <p:cNvSpPr/>
          <p:nvPr/>
        </p:nvSpPr>
        <p:spPr>
          <a:xfrm>
            <a:off x="5238601" y="2396877"/>
            <a:ext cx="1202531" cy="100310"/>
          </a:xfrm>
          <a:prstGeom prst="roundRect">
            <a:avLst>
              <a:gd name="adj" fmla="val 29120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5" name="Text 56"/>
          <p:cNvSpPr/>
          <p:nvPr/>
        </p:nvSpPr>
        <p:spPr>
          <a:xfrm>
            <a:off x="5238601" y="2396877"/>
            <a:ext cx="919936" cy="100310"/>
          </a:xfrm>
          <a:prstGeom prst="roundRect">
            <a:avLst>
              <a:gd name="adj" fmla="val 29120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lIns="43180" tIns="0" rIns="0" bIns="0" rtlCol="0" anchor="ctr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~$26B</a:t>
            </a:r>
            <a:endParaRPr lang="en-US" sz="560" dirty="0"/>
          </a:p>
        </p:txBody>
      </p:sp>
      <p:sp>
        <p:nvSpPr>
          <p:cNvPr id="66" name="Text 57"/>
          <p:cNvSpPr/>
          <p:nvPr/>
        </p:nvSpPr>
        <p:spPr>
          <a:xfrm>
            <a:off x="4789036" y="2535882"/>
            <a:ext cx="392415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lnSpc>
                <a:spcPts val="84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China</a:t>
            </a:r>
            <a:endParaRPr lang="en-US" sz="560" dirty="0"/>
          </a:p>
        </p:txBody>
      </p:sp>
      <p:sp>
        <p:nvSpPr>
          <p:cNvPr id="67" name="Text 58"/>
          <p:cNvSpPr/>
          <p:nvPr/>
        </p:nvSpPr>
        <p:spPr>
          <a:xfrm>
            <a:off x="5238601" y="2539008"/>
            <a:ext cx="1202531" cy="100310"/>
          </a:xfrm>
          <a:prstGeom prst="roundRect">
            <a:avLst>
              <a:gd name="adj" fmla="val 29120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8" name="Text 59"/>
          <p:cNvSpPr/>
          <p:nvPr/>
        </p:nvSpPr>
        <p:spPr>
          <a:xfrm>
            <a:off x="5238601" y="2539008"/>
            <a:ext cx="515073" cy="100310"/>
          </a:xfrm>
          <a:prstGeom prst="roundRect">
            <a:avLst>
              <a:gd name="adj" fmla="val 29120"/>
            </a:avLst>
          </a:prstGeom>
          <a:gradFill rotWithShape="1">
            <a:gsLst>
              <a:gs pos="0">
                <a:srgbClr val="B91C1C"/>
              </a:gs>
              <a:gs pos="100000">
                <a:srgbClr val="991B1B"/>
              </a:gs>
            </a:gsLst>
            <a:lin ang="0" scaled="1"/>
          </a:gradFill>
          <a:ln/>
        </p:spPr>
        <p:txBody>
          <a:bodyPr wrap="none" lIns="43180" tIns="0" rIns="0" bIns="0" rtlCol="0" anchor="ctr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~$9B</a:t>
            </a:r>
            <a:endParaRPr lang="en-US" sz="560" dirty="0"/>
          </a:p>
        </p:txBody>
      </p:sp>
      <p:sp>
        <p:nvSpPr>
          <p:cNvPr id="69" name="Text 60"/>
          <p:cNvSpPr/>
          <p:nvPr/>
        </p:nvSpPr>
        <p:spPr>
          <a:xfrm>
            <a:off x="4824710" y="2685752"/>
            <a:ext cx="1778064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840"/>
              </a:lnSpc>
              <a:buNone/>
            </a:pPr>
            <a:endParaRPr lang="en-US" sz="560" dirty="0"/>
          </a:p>
        </p:txBody>
      </p:sp>
      <p:sp>
        <p:nvSpPr>
          <p:cNvPr id="70" name="Text 61"/>
          <p:cNvSpPr/>
          <p:nvPr/>
        </p:nvSpPr>
        <p:spPr>
          <a:xfrm>
            <a:off x="6765578" y="1105793"/>
            <a:ext cx="1978372" cy="3301305"/>
          </a:xfrm>
          <a:prstGeom prst="roundRect">
            <a:avLst>
              <a:gd name="adj" fmla="val 5071"/>
            </a:avLst>
          </a:prstGeom>
          <a:solidFill>
            <a:srgbClr val="162A40"/>
          </a:solidFill>
          <a:ln w="9525">
            <a:solidFill>
              <a:srgbClr val="8DA4BE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1" name="Text 62"/>
          <p:cNvSpPr/>
          <p:nvPr/>
        </p:nvSpPr>
        <p:spPr>
          <a:xfrm>
            <a:off x="6946553" y="1272778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F59E0B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2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023059" y="1349285"/>
            <a:ext cx="132588" cy="132588"/>
          </a:xfrm>
          <a:prstGeom prst="rect">
            <a:avLst/>
          </a:prstGeom>
        </p:spPr>
      </p:pic>
      <p:sp>
        <p:nvSpPr>
          <p:cNvPr id="73" name="Text 63"/>
          <p:cNvSpPr/>
          <p:nvPr/>
        </p:nvSpPr>
        <p:spPr>
          <a:xfrm>
            <a:off x="7303294" y="1346150"/>
            <a:ext cx="715253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REFINACIÓN</a:t>
            </a:r>
            <a:endParaRPr lang="en-US" sz="730" dirty="0"/>
          </a:p>
        </p:txBody>
      </p:sp>
      <p:sp>
        <p:nvSpPr>
          <p:cNvPr id="74" name="Text 64"/>
          <p:cNvSpPr/>
          <p:nvPr/>
        </p:nvSpPr>
        <p:spPr>
          <a:xfrm>
            <a:off x="6946553" y="1615678"/>
            <a:ext cx="1729572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30"/>
              </a:lnSpc>
              <a:buNone/>
            </a:pPr>
            <a:r>
              <a:rPr lang="en-US" sz="2030" b="1" dirty="0">
                <a:solidFill>
                  <a:srgbClr val="F59E0B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Colapso</a:t>
            </a:r>
            <a:endParaRPr lang="en-US" sz="2030" dirty="0"/>
          </a:p>
        </p:txBody>
      </p:sp>
      <p:sp>
        <p:nvSpPr>
          <p:cNvPr id="75" name="Text 65"/>
          <p:cNvSpPr/>
          <p:nvPr/>
        </p:nvSpPr>
        <p:spPr>
          <a:xfrm>
            <a:off x="6946553" y="1887289"/>
            <a:ext cx="1778064" cy="120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49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capacidad instalada</a:t>
            </a:r>
            <a:endParaRPr lang="en-US" sz="730" dirty="0"/>
          </a:p>
        </p:txBody>
      </p:sp>
      <p:sp>
        <p:nvSpPr>
          <p:cNvPr id="76" name="Text 66"/>
          <p:cNvSpPr/>
          <p:nvPr/>
        </p:nvSpPr>
        <p:spPr>
          <a:xfrm>
            <a:off x="6946553" y="2115889"/>
            <a:ext cx="915686" cy="157163"/>
          </a:xfrm>
          <a:prstGeom prst="roundRect">
            <a:avLst>
              <a:gd name="adj" fmla="val 27475"/>
            </a:avLst>
          </a:prstGeom>
          <a:solidFill>
            <a:srgbClr val="F59E0B">
              <a:alpha val="15000"/>
            </a:srgbClr>
          </a:solidFill>
          <a:ln/>
        </p:spPr>
        <p:txBody>
          <a:bodyPr wrap="none" lIns="151100" tIns="13970" rIns="57150" bIns="13970" rtlCol="0" anchor="ctr"/>
          <a:lstStyle/>
          <a:p>
            <a:pPr marL="0" indent="0" algn="l">
              <a:buNone/>
            </a:pPr>
            <a:r>
              <a:rPr lang="en-US" sz="68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Importa gasolina</a:t>
            </a:r>
            <a:endParaRPr lang="en-US" sz="680" dirty="0"/>
          </a:p>
        </p:txBody>
      </p:sp>
      <p:pic>
        <p:nvPicPr>
          <p:cNvPr id="77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69779" y="2128102"/>
            <a:ext cx="132588" cy="132588"/>
          </a:xfrm>
          <a:prstGeom prst="rect">
            <a:avLst/>
          </a:prstGeom>
        </p:spPr>
      </p:pic>
      <p:pic>
        <p:nvPicPr>
          <p:cNvPr id="78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61634" y="2393752"/>
            <a:ext cx="786110" cy="786110"/>
          </a:xfrm>
          <a:prstGeom prst="rect">
            <a:avLst/>
          </a:prstGeom>
        </p:spPr>
      </p:pic>
      <p:sp>
        <p:nvSpPr>
          <p:cNvPr id="79" name="Text 67"/>
          <p:cNvSpPr/>
          <p:nvPr/>
        </p:nvSpPr>
        <p:spPr>
          <a:xfrm>
            <a:off x="7482929" y="2515046"/>
            <a:ext cx="543520" cy="543520"/>
          </a:xfrm>
          <a:prstGeom prst="ellipse">
            <a:avLst/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0" name="Text 68"/>
          <p:cNvSpPr/>
          <p:nvPr/>
        </p:nvSpPr>
        <p:spPr>
          <a:xfrm>
            <a:off x="6930389" y="3237012"/>
            <a:ext cx="1648751" cy="224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840"/>
              </a:lnSpc>
              <a:buNone/>
            </a:pPr>
            <a:r>
              <a:rPr lang="en-US" sz="56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Mayores reservas del mundo,</a:t>
            </a:r>
            <a:br/>
            <a:r>
              <a:rPr lang="en-US" sz="56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pero importa combustible</a:t>
            </a:r>
            <a:endParaRPr lang="en-US" sz="560" dirty="0"/>
          </a:p>
        </p:txBody>
      </p:sp>
      <p:sp>
        <p:nvSpPr>
          <p:cNvPr id="81" name="Text 69"/>
          <p:cNvSpPr/>
          <p:nvPr/>
        </p:nvSpPr>
        <p:spPr>
          <a:xfrm>
            <a:off x="400050" y="4550569"/>
            <a:ext cx="8343900" cy="335161"/>
          </a:xfrm>
          <a:prstGeom prst="roundRect">
            <a:avLst>
              <a:gd name="adj" fmla="val 21220"/>
            </a:avLst>
          </a:prstGeom>
          <a:solidFill>
            <a:srgbClr val="D4A853">
              <a:alpha val="6000"/>
            </a:srgbClr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2" name="Image 1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678865" y="4651855"/>
            <a:ext cx="132588" cy="132588"/>
          </a:xfrm>
          <a:prstGeom prst="rect">
            <a:avLst/>
          </a:prstGeom>
        </p:spPr>
      </p:pic>
      <p:sp>
        <p:nvSpPr>
          <p:cNvPr id="83" name="Text 70"/>
          <p:cNvSpPr/>
          <p:nvPr/>
        </p:nvSpPr>
        <p:spPr>
          <a:xfrm>
            <a:off x="1845171" y="4648646"/>
            <a:ext cx="283039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Más empleados + menos producción = ineficiencia sistémica</a:t>
            </a:r>
            <a:endParaRPr lang="en-US" sz="730" dirty="0"/>
          </a:p>
        </p:txBody>
      </p:sp>
      <p:sp>
        <p:nvSpPr>
          <p:cNvPr id="84" name="Text 71"/>
          <p:cNvSpPr/>
          <p:nvPr/>
        </p:nvSpPr>
        <p:spPr>
          <a:xfrm>
            <a:off x="4646861" y="4646414"/>
            <a:ext cx="7590" cy="143470"/>
          </a:xfrm>
          <a:prstGeom prst="rect">
            <a:avLst/>
          </a:prstGeom>
          <a:solidFill>
            <a:srgbClr val="8DA4BE">
              <a:alpha val="2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5" name="Image 1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859619" y="4651855"/>
            <a:ext cx="132588" cy="132588"/>
          </a:xfrm>
          <a:prstGeom prst="rect">
            <a:avLst/>
          </a:prstGeom>
        </p:spPr>
      </p:pic>
      <p:sp>
        <p:nvSpPr>
          <p:cNvPr id="86" name="Text 72"/>
          <p:cNvSpPr/>
          <p:nvPr/>
        </p:nvSpPr>
        <p:spPr>
          <a:xfrm>
            <a:off x="5025926" y="4648646"/>
            <a:ext cx="2657356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político sobre gestión técnica = colapso operativo</a:t>
            </a:r>
            <a:endParaRPr lang="en-US" sz="730" dirty="0"/>
          </a:p>
        </p:txBody>
      </p:sp>
      <p:sp>
        <p:nvSpPr>
          <p:cNvPr id="87" name="Text 73"/>
          <p:cNvSpPr/>
          <p:nvPr/>
        </p:nvSpPr>
        <p:spPr>
          <a:xfrm>
            <a:off x="409575" y="1115318"/>
            <a:ext cx="1959321" cy="21580"/>
          </a:xfrm>
          <a:custGeom>
            <a:avLst/>
            <a:gdLst/>
            <a:ahLst/>
            <a:cxnLst/>
            <a:rect l="l" t="t" r="r" b="b"/>
            <a:pathLst>
              <a:path w="1959321" h="21580">
                <a:moveTo>
                  <a:pt x="100330" y="0"/>
                </a:moveTo>
                <a:lnTo>
                  <a:pt x="1858991" y="0"/>
                </a:lnTo>
                <a:lnTo>
                  <a:pt x="1882100" y="2698"/>
                </a:lnTo>
                <a:lnTo>
                  <a:pt x="1891448" y="5395"/>
                </a:lnTo>
                <a:lnTo>
                  <a:pt x="1898467" y="8093"/>
                </a:lnTo>
                <a:lnTo>
                  <a:pt x="1904254" y="10790"/>
                </a:lnTo>
                <a:lnTo>
                  <a:pt x="1909236" y="13488"/>
                </a:lnTo>
                <a:lnTo>
                  <a:pt x="1913633" y="16185"/>
                </a:lnTo>
                <a:lnTo>
                  <a:pt x="1917578" y="18883"/>
                </a:lnTo>
                <a:lnTo>
                  <a:pt x="1921157" y="21580"/>
                </a:lnTo>
                <a:lnTo>
                  <a:pt x="38164" y="21580"/>
                </a:lnTo>
                <a:lnTo>
                  <a:pt x="41743" y="18883"/>
                </a:lnTo>
                <a:lnTo>
                  <a:pt x="45688" y="16185"/>
                </a:lnTo>
                <a:lnTo>
                  <a:pt x="50085" y="13488"/>
                </a:lnTo>
                <a:lnTo>
                  <a:pt x="55067" y="10790"/>
                </a:lnTo>
                <a:lnTo>
                  <a:pt x="60854" y="8093"/>
                </a:lnTo>
                <a:lnTo>
                  <a:pt x="67873" y="5395"/>
                </a:lnTo>
                <a:lnTo>
                  <a:pt x="77221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8" name="Text 74"/>
          <p:cNvSpPr/>
          <p:nvPr/>
        </p:nvSpPr>
        <p:spPr>
          <a:xfrm>
            <a:off x="2531418" y="1115318"/>
            <a:ext cx="1959321" cy="21580"/>
          </a:xfrm>
          <a:custGeom>
            <a:avLst/>
            <a:gdLst/>
            <a:ahLst/>
            <a:cxnLst/>
            <a:rect l="l" t="t" r="r" b="b"/>
            <a:pathLst>
              <a:path w="1959321" h="21580">
                <a:moveTo>
                  <a:pt x="100330" y="0"/>
                </a:moveTo>
                <a:lnTo>
                  <a:pt x="1858991" y="0"/>
                </a:lnTo>
                <a:lnTo>
                  <a:pt x="1882100" y="2698"/>
                </a:lnTo>
                <a:lnTo>
                  <a:pt x="1891448" y="5395"/>
                </a:lnTo>
                <a:lnTo>
                  <a:pt x="1898467" y="8093"/>
                </a:lnTo>
                <a:lnTo>
                  <a:pt x="1904254" y="10790"/>
                </a:lnTo>
                <a:lnTo>
                  <a:pt x="1909236" y="13488"/>
                </a:lnTo>
                <a:lnTo>
                  <a:pt x="1913633" y="16185"/>
                </a:lnTo>
                <a:lnTo>
                  <a:pt x="1917578" y="18883"/>
                </a:lnTo>
                <a:lnTo>
                  <a:pt x="1921157" y="21580"/>
                </a:lnTo>
                <a:lnTo>
                  <a:pt x="38164" y="21580"/>
                </a:lnTo>
                <a:lnTo>
                  <a:pt x="41743" y="18883"/>
                </a:lnTo>
                <a:lnTo>
                  <a:pt x="45688" y="16185"/>
                </a:lnTo>
                <a:lnTo>
                  <a:pt x="50085" y="13488"/>
                </a:lnTo>
                <a:lnTo>
                  <a:pt x="55067" y="10790"/>
                </a:lnTo>
                <a:lnTo>
                  <a:pt x="60854" y="8093"/>
                </a:lnTo>
                <a:lnTo>
                  <a:pt x="67873" y="5395"/>
                </a:lnTo>
                <a:lnTo>
                  <a:pt x="77221" y="2698"/>
                </a:lnTo>
                <a:close/>
              </a:path>
            </a:pathLst>
          </a:custGeom>
          <a:gradFill rotWithShape="1">
            <a:gsLst>
              <a:gs pos="0">
                <a:srgbClr val="F59E0B"/>
              </a:gs>
              <a:gs pos="100000">
                <a:srgbClr val="D97706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9" name="Text 75"/>
          <p:cNvSpPr/>
          <p:nvPr/>
        </p:nvSpPr>
        <p:spPr>
          <a:xfrm>
            <a:off x="4653260" y="1115318"/>
            <a:ext cx="1959321" cy="21580"/>
          </a:xfrm>
          <a:custGeom>
            <a:avLst/>
            <a:gdLst/>
            <a:ahLst/>
            <a:cxnLst/>
            <a:rect l="l" t="t" r="r" b="b"/>
            <a:pathLst>
              <a:path w="1959321" h="21580">
                <a:moveTo>
                  <a:pt x="100330" y="0"/>
                </a:moveTo>
                <a:lnTo>
                  <a:pt x="1858991" y="0"/>
                </a:lnTo>
                <a:lnTo>
                  <a:pt x="1882100" y="2698"/>
                </a:lnTo>
                <a:lnTo>
                  <a:pt x="1891448" y="5395"/>
                </a:lnTo>
                <a:lnTo>
                  <a:pt x="1898467" y="8093"/>
                </a:lnTo>
                <a:lnTo>
                  <a:pt x="1904254" y="10790"/>
                </a:lnTo>
                <a:lnTo>
                  <a:pt x="1909236" y="13488"/>
                </a:lnTo>
                <a:lnTo>
                  <a:pt x="1913633" y="16185"/>
                </a:lnTo>
                <a:lnTo>
                  <a:pt x="1917578" y="18883"/>
                </a:lnTo>
                <a:lnTo>
                  <a:pt x="1921157" y="21580"/>
                </a:lnTo>
                <a:lnTo>
                  <a:pt x="38164" y="21580"/>
                </a:lnTo>
                <a:lnTo>
                  <a:pt x="41743" y="18883"/>
                </a:lnTo>
                <a:lnTo>
                  <a:pt x="45688" y="16185"/>
                </a:lnTo>
                <a:lnTo>
                  <a:pt x="50085" y="13488"/>
                </a:lnTo>
                <a:lnTo>
                  <a:pt x="55067" y="10790"/>
                </a:lnTo>
                <a:lnTo>
                  <a:pt x="60854" y="8093"/>
                </a:lnTo>
                <a:lnTo>
                  <a:pt x="67873" y="5395"/>
                </a:lnTo>
                <a:lnTo>
                  <a:pt x="77221" y="2698"/>
                </a:lnTo>
                <a:close/>
              </a:path>
            </a:pathLst>
          </a:custGeom>
          <a:gradFill rotWithShape="1">
            <a:gsLst>
              <a:gs pos="0">
                <a:srgbClr val="E74C3C"/>
              </a:gs>
              <a:gs pos="100000">
                <a:srgbClr val="B91C1C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0" name="Text 76"/>
          <p:cNvSpPr/>
          <p:nvPr/>
        </p:nvSpPr>
        <p:spPr>
          <a:xfrm>
            <a:off x="6775103" y="1115318"/>
            <a:ext cx="1959321" cy="21580"/>
          </a:xfrm>
          <a:custGeom>
            <a:avLst/>
            <a:gdLst/>
            <a:ahLst/>
            <a:cxnLst/>
            <a:rect l="l" t="t" r="r" b="b"/>
            <a:pathLst>
              <a:path w="1959321" h="21580">
                <a:moveTo>
                  <a:pt x="100330" y="0"/>
                </a:moveTo>
                <a:lnTo>
                  <a:pt x="1858991" y="0"/>
                </a:lnTo>
                <a:lnTo>
                  <a:pt x="1882100" y="2698"/>
                </a:lnTo>
                <a:lnTo>
                  <a:pt x="1891448" y="5395"/>
                </a:lnTo>
                <a:lnTo>
                  <a:pt x="1898467" y="8093"/>
                </a:lnTo>
                <a:lnTo>
                  <a:pt x="1904254" y="10790"/>
                </a:lnTo>
                <a:lnTo>
                  <a:pt x="1909236" y="13488"/>
                </a:lnTo>
                <a:lnTo>
                  <a:pt x="1913633" y="16185"/>
                </a:lnTo>
                <a:lnTo>
                  <a:pt x="1917578" y="18883"/>
                </a:lnTo>
                <a:lnTo>
                  <a:pt x="1921157" y="21580"/>
                </a:lnTo>
                <a:lnTo>
                  <a:pt x="38164" y="21580"/>
                </a:lnTo>
                <a:lnTo>
                  <a:pt x="41743" y="18883"/>
                </a:lnTo>
                <a:lnTo>
                  <a:pt x="45688" y="16185"/>
                </a:lnTo>
                <a:lnTo>
                  <a:pt x="50085" y="13488"/>
                </a:lnTo>
                <a:lnTo>
                  <a:pt x="55067" y="10790"/>
                </a:lnTo>
                <a:lnTo>
                  <a:pt x="60854" y="8093"/>
                </a:lnTo>
                <a:lnTo>
                  <a:pt x="67873" y="5395"/>
                </a:lnTo>
                <a:lnTo>
                  <a:pt x="77221" y="2698"/>
                </a:lnTo>
                <a:close/>
              </a:path>
            </a:pathLst>
          </a:custGeom>
          <a:gradFill rotWithShape="1">
            <a:gsLst>
              <a:gs pos="0">
                <a:srgbClr val="F59E0B"/>
              </a:gs>
              <a:gs pos="100000">
                <a:srgbClr val="E74C3C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1" name="Text 77"/>
          <p:cNvSpPr/>
          <p:nvPr/>
        </p:nvSpPr>
        <p:spPr>
          <a:xfrm>
            <a:off x="7536626" y="2620119"/>
            <a:ext cx="436126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60"/>
              </a:lnSpc>
              <a:buNone/>
            </a:pPr>
            <a:r>
              <a:rPr lang="en-US" sz="124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~15%</a:t>
            </a:r>
            <a:endParaRPr lang="en-US" sz="1240" dirty="0"/>
          </a:p>
        </p:txBody>
      </p:sp>
      <p:sp>
        <p:nvSpPr>
          <p:cNvPr id="92" name="Text 78"/>
          <p:cNvSpPr/>
          <p:nvPr/>
        </p:nvSpPr>
        <p:spPr>
          <a:xfrm>
            <a:off x="7536626" y="2856309"/>
            <a:ext cx="436126" cy="970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65"/>
              </a:lnSpc>
              <a:buNone/>
            </a:pPr>
            <a:r>
              <a:rPr lang="en-US" sz="51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</a:t>
            </a:r>
            <a:endParaRPr lang="en-US" sz="51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0" y="0"/>
            <a:ext cx="2286000" cy="22860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3714750"/>
            <a:ext cx="1428750" cy="142875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100000" b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7200" y="385614"/>
            <a:ext cx="193328" cy="19332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50838" y="342900"/>
            <a:ext cx="6001348" cy="27890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197"/>
              </a:lnSpc>
              <a:buNone/>
            </a:pPr>
            <a:r>
              <a:rPr lang="en-US" sz="1910" kern="0" spc="-2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Estado como Empresario: </a:t>
            </a:r>
            <a:r>
              <a:rPr lang="en-US" sz="1910" b="1" kern="0" spc="-2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Un Fracaso Documentado</a:t>
            </a:r>
            <a:endParaRPr lang="en-US" sz="1910" dirty="0"/>
          </a:p>
        </p:txBody>
      </p:sp>
      <p:sp>
        <p:nvSpPr>
          <p:cNvPr id="6" name="Text 3"/>
          <p:cNvSpPr/>
          <p:nvPr/>
        </p:nvSpPr>
        <p:spPr>
          <a:xfrm>
            <a:off x="457200" y="692795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57200" y="914995"/>
            <a:ext cx="8229600" cy="571500"/>
          </a:xfrm>
          <a:prstGeom prst="roundRect">
            <a:avLst>
              <a:gd name="adj" fmla="val 12444"/>
            </a:avLst>
          </a:prstGeom>
          <a:gradFill rotWithShape="1">
            <a:gsLst>
              <a:gs pos="0">
                <a:srgbClr val="162A40">
                  <a:alpha val="85000"/>
                </a:srgbClr>
              </a:gs>
              <a:gs pos="100000">
                <a:srgbClr val="162A40">
                  <a:alpha val="5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57200" y="914995"/>
            <a:ext cx="19050" cy="571500"/>
          </a:xfrm>
          <a:custGeom>
            <a:avLst/>
            <a:gdLst/>
            <a:ahLst/>
            <a:cxnLst/>
            <a:rect l="l" t="t" r="r" b="b"/>
            <a:pathLst>
              <a:path w="19050" h="571500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548823"/>
                </a:lnTo>
                <a:lnTo>
                  <a:pt x="16669" y="546131"/>
                </a:lnTo>
                <a:lnTo>
                  <a:pt x="14288" y="543137"/>
                </a:lnTo>
                <a:lnTo>
                  <a:pt x="11906" y="539773"/>
                </a:lnTo>
                <a:lnTo>
                  <a:pt x="9525" y="535934"/>
                </a:lnTo>
                <a:lnTo>
                  <a:pt x="7144" y="531446"/>
                </a:lnTo>
                <a:lnTo>
                  <a:pt x="4763" y="525968"/>
                </a:lnTo>
                <a:lnTo>
                  <a:pt x="2381" y="518629"/>
                </a:lnTo>
                <a:lnTo>
                  <a:pt x="0" y="50038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647700" y="1029295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3425" y="1115020"/>
            <a:ext cx="171450" cy="17145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134070" y="1029295"/>
            <a:ext cx="4320168" cy="158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48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Ineficiencia operativa</a:t>
            </a:r>
            <a:endParaRPr lang="en-US" sz="960" dirty="0"/>
          </a:p>
        </p:txBody>
      </p:sp>
      <p:sp>
        <p:nvSpPr>
          <p:cNvPr id="12" name="Text 8"/>
          <p:cNvSpPr/>
          <p:nvPr/>
        </p:nvSpPr>
        <p:spPr>
          <a:xfrm>
            <a:off x="1134070" y="1209229"/>
            <a:ext cx="4320168" cy="154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Empresas del Estado operan con pérdidas crónicas subsidiadas con dinero público</a:t>
            </a:r>
            <a:endParaRPr lang="en-US" sz="840" dirty="0"/>
          </a:p>
        </p:txBody>
      </p:sp>
      <p:sp>
        <p:nvSpPr>
          <p:cNvPr id="13" name="Text 9"/>
          <p:cNvSpPr/>
          <p:nvPr/>
        </p:nvSpPr>
        <p:spPr>
          <a:xfrm>
            <a:off x="457200" y="1572816"/>
            <a:ext cx="8229600" cy="571500"/>
          </a:xfrm>
          <a:prstGeom prst="roundRect">
            <a:avLst>
              <a:gd name="adj" fmla="val 12444"/>
            </a:avLst>
          </a:prstGeom>
          <a:gradFill rotWithShape="1">
            <a:gsLst>
              <a:gs pos="0">
                <a:srgbClr val="162A40">
                  <a:alpha val="85000"/>
                </a:srgbClr>
              </a:gs>
              <a:gs pos="100000">
                <a:srgbClr val="162A40">
                  <a:alpha val="5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0"/>
          <p:cNvSpPr/>
          <p:nvPr/>
        </p:nvSpPr>
        <p:spPr>
          <a:xfrm>
            <a:off x="457200" y="1572816"/>
            <a:ext cx="19050" cy="571500"/>
          </a:xfrm>
          <a:custGeom>
            <a:avLst/>
            <a:gdLst/>
            <a:ahLst/>
            <a:cxnLst/>
            <a:rect l="l" t="t" r="r" b="b"/>
            <a:pathLst>
              <a:path w="19050" h="571500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548823"/>
                </a:lnTo>
                <a:lnTo>
                  <a:pt x="16669" y="546131"/>
                </a:lnTo>
                <a:lnTo>
                  <a:pt x="14288" y="543137"/>
                </a:lnTo>
                <a:lnTo>
                  <a:pt x="11906" y="539773"/>
                </a:lnTo>
                <a:lnTo>
                  <a:pt x="9525" y="535934"/>
                </a:lnTo>
                <a:lnTo>
                  <a:pt x="7144" y="531446"/>
                </a:lnTo>
                <a:lnTo>
                  <a:pt x="4763" y="525968"/>
                </a:lnTo>
                <a:lnTo>
                  <a:pt x="2381" y="518629"/>
                </a:lnTo>
                <a:lnTo>
                  <a:pt x="0" y="50038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1"/>
          <p:cNvSpPr/>
          <p:nvPr/>
        </p:nvSpPr>
        <p:spPr>
          <a:xfrm>
            <a:off x="647700" y="1687116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3425" y="1772841"/>
            <a:ext cx="171450" cy="17145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134070" y="1687116"/>
            <a:ext cx="3668435" cy="158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48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Corrupción sistémica</a:t>
            </a:r>
            <a:endParaRPr lang="en-US" sz="960" dirty="0"/>
          </a:p>
        </p:txBody>
      </p:sp>
      <p:sp>
        <p:nvSpPr>
          <p:cNvPr id="18" name="Text 13"/>
          <p:cNvSpPr/>
          <p:nvPr/>
        </p:nvSpPr>
        <p:spPr>
          <a:xfrm>
            <a:off x="1134070" y="1867049"/>
            <a:ext cx="3668435" cy="154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Ausencia de controles de mercado permite la corrupción a gran escala</a:t>
            </a:r>
            <a:endParaRPr lang="en-US" sz="840" dirty="0"/>
          </a:p>
        </p:txBody>
      </p:sp>
      <p:sp>
        <p:nvSpPr>
          <p:cNvPr id="19" name="Text 14"/>
          <p:cNvSpPr/>
          <p:nvPr/>
        </p:nvSpPr>
        <p:spPr>
          <a:xfrm>
            <a:off x="457200" y="2217539"/>
            <a:ext cx="8229600" cy="571500"/>
          </a:xfrm>
          <a:prstGeom prst="roundRect">
            <a:avLst>
              <a:gd name="adj" fmla="val 12444"/>
            </a:avLst>
          </a:prstGeom>
          <a:gradFill rotWithShape="1">
            <a:gsLst>
              <a:gs pos="0">
                <a:srgbClr val="162A40">
                  <a:alpha val="85000"/>
                </a:srgbClr>
              </a:gs>
              <a:gs pos="100000">
                <a:srgbClr val="162A40">
                  <a:alpha val="5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5"/>
          <p:cNvSpPr/>
          <p:nvPr/>
        </p:nvSpPr>
        <p:spPr>
          <a:xfrm>
            <a:off x="457200" y="2230636"/>
            <a:ext cx="19050" cy="571500"/>
          </a:xfrm>
          <a:custGeom>
            <a:avLst/>
            <a:gdLst/>
            <a:ahLst/>
            <a:cxnLst/>
            <a:rect l="l" t="t" r="r" b="b"/>
            <a:pathLst>
              <a:path w="19050" h="571500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548823"/>
                </a:lnTo>
                <a:lnTo>
                  <a:pt x="16669" y="546131"/>
                </a:lnTo>
                <a:lnTo>
                  <a:pt x="14288" y="543137"/>
                </a:lnTo>
                <a:lnTo>
                  <a:pt x="11906" y="539773"/>
                </a:lnTo>
                <a:lnTo>
                  <a:pt x="9525" y="535934"/>
                </a:lnTo>
                <a:lnTo>
                  <a:pt x="7144" y="531446"/>
                </a:lnTo>
                <a:lnTo>
                  <a:pt x="4763" y="525968"/>
                </a:lnTo>
                <a:lnTo>
                  <a:pt x="2381" y="518629"/>
                </a:lnTo>
                <a:lnTo>
                  <a:pt x="0" y="50038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6"/>
          <p:cNvSpPr/>
          <p:nvPr/>
        </p:nvSpPr>
        <p:spPr>
          <a:xfrm>
            <a:off x="647700" y="2344936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3425" y="2430661"/>
            <a:ext cx="171450" cy="171450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134070" y="2344936"/>
            <a:ext cx="3779431" cy="158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48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Politización</a:t>
            </a:r>
            <a:endParaRPr lang="en-US" sz="960" dirty="0"/>
          </a:p>
        </p:txBody>
      </p:sp>
      <p:sp>
        <p:nvSpPr>
          <p:cNvPr id="24" name="Text 18"/>
          <p:cNvSpPr/>
          <p:nvPr/>
        </p:nvSpPr>
        <p:spPr>
          <a:xfrm>
            <a:off x="1134070" y="2524869"/>
            <a:ext cx="3779431" cy="154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Designación de gerentes por lealtad política, no </a:t>
            </a:r>
            <a:r>
              <a:rPr lang="es-VE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competencia técnica. Militarización de la gestión de las empresas.</a:t>
            </a:r>
            <a:endParaRPr lang="en-US" sz="840" dirty="0"/>
          </a:p>
        </p:txBody>
      </p:sp>
      <p:sp>
        <p:nvSpPr>
          <p:cNvPr id="25" name="Text 19"/>
          <p:cNvSpPr/>
          <p:nvPr/>
        </p:nvSpPr>
        <p:spPr>
          <a:xfrm>
            <a:off x="457200" y="2888456"/>
            <a:ext cx="8229600" cy="571500"/>
          </a:xfrm>
          <a:prstGeom prst="roundRect">
            <a:avLst>
              <a:gd name="adj" fmla="val 12444"/>
            </a:avLst>
          </a:prstGeom>
          <a:gradFill rotWithShape="1">
            <a:gsLst>
              <a:gs pos="0">
                <a:srgbClr val="162A40">
                  <a:alpha val="85000"/>
                </a:srgbClr>
              </a:gs>
              <a:gs pos="100000">
                <a:srgbClr val="162A40">
                  <a:alpha val="5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0"/>
          <p:cNvSpPr/>
          <p:nvPr/>
        </p:nvSpPr>
        <p:spPr>
          <a:xfrm>
            <a:off x="457200" y="2888456"/>
            <a:ext cx="19050" cy="571500"/>
          </a:xfrm>
          <a:custGeom>
            <a:avLst/>
            <a:gdLst/>
            <a:ahLst/>
            <a:cxnLst/>
            <a:rect l="l" t="t" r="r" b="b"/>
            <a:pathLst>
              <a:path w="19050" h="571500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548823"/>
                </a:lnTo>
                <a:lnTo>
                  <a:pt x="16669" y="546131"/>
                </a:lnTo>
                <a:lnTo>
                  <a:pt x="14288" y="543137"/>
                </a:lnTo>
                <a:lnTo>
                  <a:pt x="11906" y="539773"/>
                </a:lnTo>
                <a:lnTo>
                  <a:pt x="9525" y="535934"/>
                </a:lnTo>
                <a:lnTo>
                  <a:pt x="7144" y="531446"/>
                </a:lnTo>
                <a:lnTo>
                  <a:pt x="4763" y="525968"/>
                </a:lnTo>
                <a:lnTo>
                  <a:pt x="2381" y="518629"/>
                </a:lnTo>
                <a:lnTo>
                  <a:pt x="0" y="50038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1"/>
          <p:cNvSpPr/>
          <p:nvPr/>
        </p:nvSpPr>
        <p:spPr>
          <a:xfrm>
            <a:off x="647700" y="3002756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33425" y="3088481"/>
            <a:ext cx="171450" cy="171450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1134070" y="3002756"/>
            <a:ext cx="3831327" cy="158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48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Sobrenómina</a:t>
            </a:r>
            <a:endParaRPr lang="en-US" sz="960" dirty="0"/>
          </a:p>
        </p:txBody>
      </p:sp>
      <p:sp>
        <p:nvSpPr>
          <p:cNvPr id="30" name="Text 23"/>
          <p:cNvSpPr/>
          <p:nvPr/>
        </p:nvSpPr>
        <p:spPr>
          <a:xfrm>
            <a:off x="1134070" y="3182689"/>
            <a:ext cx="3831327" cy="154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Plantillas infladas como mecanismo clientelar, no por necesidad operativa</a:t>
            </a:r>
            <a:endParaRPr lang="en-US" sz="840" dirty="0"/>
          </a:p>
        </p:txBody>
      </p:sp>
      <p:sp>
        <p:nvSpPr>
          <p:cNvPr id="31" name="Text 24"/>
          <p:cNvSpPr/>
          <p:nvPr/>
        </p:nvSpPr>
        <p:spPr>
          <a:xfrm>
            <a:off x="457200" y="3546277"/>
            <a:ext cx="8229600" cy="571500"/>
          </a:xfrm>
          <a:prstGeom prst="roundRect">
            <a:avLst>
              <a:gd name="adj" fmla="val 12444"/>
            </a:avLst>
          </a:prstGeom>
          <a:gradFill rotWithShape="1">
            <a:gsLst>
              <a:gs pos="0">
                <a:srgbClr val="162A40">
                  <a:alpha val="85000"/>
                </a:srgbClr>
              </a:gs>
              <a:gs pos="100000">
                <a:srgbClr val="162A40">
                  <a:alpha val="50000"/>
                </a:srgbClr>
              </a:gs>
            </a:gsLst>
            <a:lin ang="27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5"/>
          <p:cNvSpPr/>
          <p:nvPr/>
        </p:nvSpPr>
        <p:spPr>
          <a:xfrm>
            <a:off x="457200" y="3546277"/>
            <a:ext cx="19050" cy="571500"/>
          </a:xfrm>
          <a:custGeom>
            <a:avLst/>
            <a:gdLst/>
            <a:ahLst/>
            <a:cxnLst/>
            <a:rect l="l" t="t" r="r" b="b"/>
            <a:pathLst>
              <a:path w="19050" h="571500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548823"/>
                </a:lnTo>
                <a:lnTo>
                  <a:pt x="16669" y="546131"/>
                </a:lnTo>
                <a:lnTo>
                  <a:pt x="14288" y="543137"/>
                </a:lnTo>
                <a:lnTo>
                  <a:pt x="11906" y="539773"/>
                </a:lnTo>
                <a:lnTo>
                  <a:pt x="9525" y="535934"/>
                </a:lnTo>
                <a:lnTo>
                  <a:pt x="7144" y="531446"/>
                </a:lnTo>
                <a:lnTo>
                  <a:pt x="4763" y="525968"/>
                </a:lnTo>
                <a:lnTo>
                  <a:pt x="2381" y="518629"/>
                </a:lnTo>
                <a:lnTo>
                  <a:pt x="0" y="50038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26"/>
          <p:cNvSpPr/>
          <p:nvPr/>
        </p:nvSpPr>
        <p:spPr>
          <a:xfrm>
            <a:off x="647700" y="366057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3425" y="3746302"/>
            <a:ext cx="171450" cy="171450"/>
          </a:xfrm>
          <a:prstGeom prst="rect">
            <a:avLst/>
          </a:prstGeom>
        </p:spPr>
      </p:pic>
      <p:sp>
        <p:nvSpPr>
          <p:cNvPr id="35" name="Text 27"/>
          <p:cNvSpPr/>
          <p:nvPr/>
        </p:nvSpPr>
        <p:spPr>
          <a:xfrm>
            <a:off x="1134070" y="3660577"/>
            <a:ext cx="3733755" cy="158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48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Subsidios cruzados</a:t>
            </a:r>
            <a:endParaRPr lang="en-US" sz="960" dirty="0"/>
          </a:p>
        </p:txBody>
      </p:sp>
      <p:sp>
        <p:nvSpPr>
          <p:cNvPr id="36" name="Text 28"/>
          <p:cNvSpPr/>
          <p:nvPr/>
        </p:nvSpPr>
        <p:spPr>
          <a:xfrm>
            <a:off x="1134070" y="3840510"/>
            <a:ext cx="3733755" cy="154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8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Precios por debajo del costo que destruyen la </a:t>
            </a:r>
            <a:r>
              <a:rPr lang="es-VE" sz="84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eficiencia y rentabilidad.</a:t>
            </a:r>
            <a:endParaRPr lang="en-US" sz="840" dirty="0"/>
          </a:p>
        </p:txBody>
      </p:sp>
      <p:sp>
        <p:nvSpPr>
          <p:cNvPr id="37" name="Text 29"/>
          <p:cNvSpPr/>
          <p:nvPr/>
        </p:nvSpPr>
        <p:spPr>
          <a:xfrm>
            <a:off x="457200" y="4636889"/>
            <a:ext cx="8229600" cy="9525"/>
          </a:xfrm>
          <a:prstGeom prst="rect">
            <a:avLst/>
          </a:prstGeom>
          <a:solidFill>
            <a:srgbClr val="D4A853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8" name="Image 6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38977" y="4749933"/>
            <a:ext cx="132588" cy="132588"/>
          </a:xfrm>
          <a:prstGeom prst="rect">
            <a:avLst/>
          </a:prstGeom>
        </p:spPr>
      </p:pic>
      <p:sp>
        <p:nvSpPr>
          <p:cNvPr id="39" name="Text 30"/>
          <p:cNvSpPr/>
          <p:nvPr/>
        </p:nvSpPr>
        <p:spPr>
          <a:xfrm>
            <a:off x="639663" y="4746724"/>
            <a:ext cx="5413102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i="1" dirty="0">
                <a:solidFill>
                  <a:srgbClr val="8DA4BE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Estado carece de los incentivos de mercado necesarios para una gestión eficiente de empresas productivas.</a:t>
            </a:r>
            <a:endParaRPr lang="en-US" sz="73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00050" y="285750"/>
            <a:ext cx="42922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00050" y="350490"/>
            <a:ext cx="8927973" cy="2963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35"/>
              </a:lnSpc>
              <a:buNone/>
            </a:pPr>
            <a:r>
              <a:rPr lang="en-US" sz="203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Déficit Fiscal e Hiperinflación</a:t>
            </a:r>
            <a:endParaRPr lang="en-US" sz="2030" dirty="0"/>
          </a:p>
        </p:txBody>
      </p:sp>
      <p:sp>
        <p:nvSpPr>
          <p:cNvPr id="4" name="Text 2"/>
          <p:cNvSpPr/>
          <p:nvPr/>
        </p:nvSpPr>
        <p:spPr>
          <a:xfrm>
            <a:off x="400050" y="675977"/>
            <a:ext cx="917829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Bef>
                <a:spcPts val="230"/>
              </a:spcBef>
              <a:buNone/>
            </a:pPr>
            <a:r>
              <a:rPr lang="en-US" sz="84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monetización del déficit y la destrucción del bolívar</a:t>
            </a:r>
            <a:endParaRPr lang="en-US" sz="840" dirty="0"/>
          </a:p>
        </p:txBody>
      </p:sp>
      <p:sp>
        <p:nvSpPr>
          <p:cNvPr id="5" name="Text 3"/>
          <p:cNvSpPr/>
          <p:nvPr/>
        </p:nvSpPr>
        <p:spPr>
          <a:xfrm>
            <a:off x="400050" y="979438"/>
            <a:ext cx="5751493" cy="150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5"/>
              </a:lnSpc>
              <a:spcAft>
                <a:spcPts val="560"/>
              </a:spcAft>
              <a:buNone/>
            </a:pPr>
            <a:r>
              <a:rPr lang="en-US" sz="790" b="1" kern="0" spc="63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TASA DE INFLACIÓN ANUAL — VENEZUELA</a:t>
            </a:r>
            <a:endParaRPr lang="en-US" sz="790" dirty="0"/>
          </a:p>
        </p:txBody>
      </p:sp>
      <p:sp>
        <p:nvSpPr>
          <p:cNvPr id="6" name="Text 4"/>
          <p:cNvSpPr/>
          <p:nvPr/>
        </p:nvSpPr>
        <p:spPr>
          <a:xfrm>
            <a:off x="57150" y="1200894"/>
            <a:ext cx="321219" cy="59135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1.7M%
800K%
400K%
4K%
0%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772120" y="1200894"/>
            <a:ext cx="9525" cy="1572220"/>
          </a:xfrm>
          <a:prstGeom prst="rect">
            <a:avLst/>
          </a:prstGeom>
          <a:solidFill>
            <a:srgbClr val="8DA4BE">
              <a:alpha val="2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781645" y="1200894"/>
            <a:ext cx="4847034" cy="9525"/>
          </a:xfrm>
          <a:prstGeom prst="rect">
            <a:avLst/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781645" y="1589187"/>
            <a:ext cx="4847034" cy="9525"/>
          </a:xfrm>
          <a:prstGeom prst="rect">
            <a:avLst/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781645" y="1977479"/>
            <a:ext cx="4847034" cy="9525"/>
          </a:xfrm>
          <a:prstGeom prst="rect">
            <a:avLst/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781645" y="2365772"/>
            <a:ext cx="4847034" cy="9525"/>
          </a:xfrm>
          <a:prstGeom prst="rect">
            <a:avLst/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781645" y="2754064"/>
            <a:ext cx="4847034" cy="9525"/>
          </a:xfrm>
          <a:prstGeom prst="rect">
            <a:avLst/>
          </a:prstGeom>
          <a:solidFill>
            <a:srgbClr val="8DA4BE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930473" y="2613124"/>
            <a:ext cx="204633" cy="43160"/>
          </a:xfrm>
          <a:prstGeom prst="roundRect">
            <a:avLst>
              <a:gd name="adj" fmla="val 67678"/>
            </a:avLst>
          </a:prstGeom>
          <a:gradFill rotWithShape="1">
            <a:gsLst>
              <a:gs pos="0">
                <a:srgbClr val="3B82F6"/>
              </a:gs>
              <a:gs pos="100000">
                <a:srgbClr val="1D4ED8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21%</a:t>
            </a:r>
            <a:endParaRPr lang="en-US" sz="560" dirty="0"/>
          </a:p>
        </p:txBody>
      </p:sp>
      <p:sp>
        <p:nvSpPr>
          <p:cNvPr id="14" name="Text 12"/>
          <p:cNvSpPr/>
          <p:nvPr/>
        </p:nvSpPr>
        <p:spPr>
          <a:xfrm>
            <a:off x="943853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2012</a:t>
            </a:r>
            <a:endParaRPr lang="en-US" sz="560" dirty="0"/>
          </a:p>
        </p:txBody>
      </p:sp>
      <p:sp>
        <p:nvSpPr>
          <p:cNvPr id="15" name="Text 13"/>
          <p:cNvSpPr/>
          <p:nvPr/>
        </p:nvSpPr>
        <p:spPr>
          <a:xfrm>
            <a:off x="1413570" y="2599134"/>
            <a:ext cx="204633" cy="57150"/>
          </a:xfrm>
          <a:prstGeom prst="roundRect">
            <a:avLst>
              <a:gd name="adj" fmla="val 51111"/>
            </a:avLst>
          </a:prstGeom>
          <a:gradFill rotWithShape="1">
            <a:gsLst>
              <a:gs pos="0">
                <a:srgbClr val="3B82F6"/>
              </a:gs>
              <a:gs pos="100000">
                <a:srgbClr val="1D4ED8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57%</a:t>
            </a:r>
            <a:endParaRPr lang="en-US" sz="560" dirty="0"/>
          </a:p>
        </p:txBody>
      </p:sp>
      <p:sp>
        <p:nvSpPr>
          <p:cNvPr id="16" name="Text 14"/>
          <p:cNvSpPr/>
          <p:nvPr/>
        </p:nvSpPr>
        <p:spPr>
          <a:xfrm>
            <a:off x="1426949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2013</a:t>
            </a:r>
            <a:endParaRPr lang="en-US" sz="560" dirty="0"/>
          </a:p>
        </p:txBody>
      </p:sp>
      <p:sp>
        <p:nvSpPr>
          <p:cNvPr id="17" name="Text 15"/>
          <p:cNvSpPr/>
          <p:nvPr/>
        </p:nvSpPr>
        <p:spPr>
          <a:xfrm>
            <a:off x="1896814" y="2585293"/>
            <a:ext cx="204633" cy="70991"/>
          </a:xfrm>
          <a:prstGeom prst="roundRect">
            <a:avLst>
              <a:gd name="adj" fmla="val 41146"/>
            </a:avLst>
          </a:prstGeom>
          <a:gradFill rotWithShape="1">
            <a:gsLst>
              <a:gs pos="0">
                <a:srgbClr val="F59E0B"/>
              </a:gs>
              <a:gs pos="100000">
                <a:srgbClr val="D97706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69%</a:t>
            </a:r>
            <a:endParaRPr lang="en-US" sz="560" dirty="0"/>
          </a:p>
        </p:txBody>
      </p:sp>
      <p:sp>
        <p:nvSpPr>
          <p:cNvPr id="18" name="Text 16"/>
          <p:cNvSpPr/>
          <p:nvPr/>
        </p:nvSpPr>
        <p:spPr>
          <a:xfrm>
            <a:off x="1910194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2014</a:t>
            </a:r>
            <a:endParaRPr lang="en-US" sz="560" dirty="0"/>
          </a:p>
        </p:txBody>
      </p:sp>
      <p:sp>
        <p:nvSpPr>
          <p:cNvPr id="19" name="Text 17"/>
          <p:cNvSpPr/>
          <p:nvPr/>
        </p:nvSpPr>
        <p:spPr>
          <a:xfrm>
            <a:off x="2379911" y="2555974"/>
            <a:ext cx="204633" cy="100310"/>
          </a:xfrm>
          <a:prstGeom prst="roundRect">
            <a:avLst>
              <a:gd name="adj" fmla="val 29120"/>
            </a:avLst>
          </a:prstGeom>
          <a:gradFill rotWithShape="1">
            <a:gsLst>
              <a:gs pos="0">
                <a:srgbClr val="F59E0B"/>
              </a:gs>
              <a:gs pos="100000">
                <a:srgbClr val="D97706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181%</a:t>
            </a:r>
            <a:endParaRPr lang="en-US" sz="560" dirty="0"/>
          </a:p>
        </p:txBody>
      </p:sp>
      <p:sp>
        <p:nvSpPr>
          <p:cNvPr id="20" name="Text 18"/>
          <p:cNvSpPr/>
          <p:nvPr/>
        </p:nvSpPr>
        <p:spPr>
          <a:xfrm>
            <a:off x="2393290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2015</a:t>
            </a:r>
            <a:endParaRPr lang="en-US" sz="560" dirty="0"/>
          </a:p>
        </p:txBody>
      </p:sp>
      <p:sp>
        <p:nvSpPr>
          <p:cNvPr id="21" name="Text 19"/>
          <p:cNvSpPr/>
          <p:nvPr/>
        </p:nvSpPr>
        <p:spPr>
          <a:xfrm>
            <a:off x="2863155" y="2498824"/>
            <a:ext cx="200620" cy="173206"/>
          </a:xfrm>
          <a:prstGeom prst="roundRect">
            <a:avLst>
              <a:gd name="adj" fmla="val 16864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800%</a:t>
            </a:r>
            <a:endParaRPr lang="en-US" sz="560" dirty="0"/>
          </a:p>
        </p:txBody>
      </p:sp>
      <p:sp>
        <p:nvSpPr>
          <p:cNvPr id="22" name="Text 20"/>
          <p:cNvSpPr/>
          <p:nvPr/>
        </p:nvSpPr>
        <p:spPr>
          <a:xfrm>
            <a:off x="2876535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2016</a:t>
            </a:r>
            <a:endParaRPr lang="en-US" sz="560" dirty="0"/>
          </a:p>
        </p:txBody>
      </p:sp>
      <p:sp>
        <p:nvSpPr>
          <p:cNvPr id="23" name="Text 21"/>
          <p:cNvSpPr/>
          <p:nvPr/>
        </p:nvSpPr>
        <p:spPr>
          <a:xfrm>
            <a:off x="3346252" y="2299543"/>
            <a:ext cx="200620" cy="392415"/>
          </a:xfrm>
          <a:prstGeom prst="roundRect">
            <a:avLst>
              <a:gd name="adj" fmla="val 14560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4.000%</a:t>
            </a:r>
            <a:endParaRPr lang="en-US" sz="560" dirty="0"/>
          </a:p>
        </p:txBody>
      </p:sp>
      <p:sp>
        <p:nvSpPr>
          <p:cNvPr id="24" name="Text 22"/>
          <p:cNvSpPr/>
          <p:nvPr/>
        </p:nvSpPr>
        <p:spPr>
          <a:xfrm>
            <a:off x="3359631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2017</a:t>
            </a:r>
            <a:endParaRPr lang="en-US" sz="560" dirty="0"/>
          </a:p>
        </p:txBody>
      </p:sp>
      <p:sp>
        <p:nvSpPr>
          <p:cNvPr id="25" name="Text 23"/>
          <p:cNvSpPr/>
          <p:nvPr/>
        </p:nvSpPr>
        <p:spPr>
          <a:xfrm>
            <a:off x="3829496" y="1263104"/>
            <a:ext cx="200620" cy="1532498"/>
          </a:xfrm>
          <a:prstGeom prst="roundRect">
            <a:avLst>
              <a:gd name="adj" fmla="val 14560"/>
            </a:avLst>
          </a:prstGeom>
          <a:gradFill rotWithShape="1">
            <a:gsLst>
              <a:gs pos="0">
                <a:srgbClr val="FF1A1A"/>
              </a:gs>
              <a:gs pos="100000">
                <a:srgbClr val="8B0000"/>
              </a:gs>
            </a:gsLst>
            <a:lin ang="5400000" scaled="1"/>
          </a:gradFill>
          <a:ln/>
          <a:effectLst>
            <a:outerShdw blurRad="128270" dist="50800" dir="16200000" algn="bl" rotWithShape="0">
              <a:srgbClr val="E74C3C">
                <a:alpha val="40000"/>
              </a:srgbClr>
            </a:outerShdw>
          </a:effectLst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680" b="1" dirty="0">
                <a:solidFill>
                  <a:srgbClr val="FF6B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1.700.000%</a:t>
            </a:r>
            <a:endParaRPr lang="en-US" sz="680" dirty="0"/>
          </a:p>
        </p:txBody>
      </p:sp>
      <p:sp>
        <p:nvSpPr>
          <p:cNvPr id="26" name="Text 24"/>
          <p:cNvSpPr/>
          <p:nvPr/>
        </p:nvSpPr>
        <p:spPr>
          <a:xfrm>
            <a:off x="3842876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2018</a:t>
            </a:r>
            <a:endParaRPr lang="en-US" sz="560" dirty="0"/>
          </a:p>
        </p:txBody>
      </p:sp>
      <p:sp>
        <p:nvSpPr>
          <p:cNvPr id="27" name="Text 25"/>
          <p:cNvSpPr/>
          <p:nvPr/>
        </p:nvSpPr>
        <p:spPr>
          <a:xfrm>
            <a:off x="4312593" y="1799034"/>
            <a:ext cx="200620" cy="942975"/>
          </a:xfrm>
          <a:prstGeom prst="roundRect">
            <a:avLst>
              <a:gd name="adj" fmla="val 14560"/>
            </a:avLst>
          </a:prstGeom>
          <a:gradFill rotWithShape="1">
            <a:gsLst>
              <a:gs pos="0">
                <a:srgbClr val="E74C3C"/>
              </a:gs>
              <a:gs pos="100000">
                <a:srgbClr val="C0392B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~10M%*</a:t>
            </a:r>
            <a:endParaRPr lang="en-US" sz="560" dirty="0"/>
          </a:p>
        </p:txBody>
      </p:sp>
      <p:sp>
        <p:nvSpPr>
          <p:cNvPr id="28" name="Text 26"/>
          <p:cNvSpPr/>
          <p:nvPr/>
        </p:nvSpPr>
        <p:spPr>
          <a:xfrm>
            <a:off x="4325972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2019</a:t>
            </a:r>
            <a:endParaRPr lang="en-US" sz="560" dirty="0"/>
          </a:p>
        </p:txBody>
      </p:sp>
      <p:sp>
        <p:nvSpPr>
          <p:cNvPr id="29" name="Text 27"/>
          <p:cNvSpPr/>
          <p:nvPr/>
        </p:nvSpPr>
        <p:spPr>
          <a:xfrm>
            <a:off x="4795838" y="2335113"/>
            <a:ext cx="200620" cy="353288"/>
          </a:xfrm>
          <a:prstGeom prst="roundRect">
            <a:avLst>
              <a:gd name="adj" fmla="val 14560"/>
            </a:avLst>
          </a:prstGeom>
          <a:gradFill rotWithShape="1">
            <a:gsLst>
              <a:gs pos="0">
                <a:srgbClr val="F59E0B"/>
              </a:gs>
              <a:gs pos="100000">
                <a:srgbClr val="D97706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3.000%</a:t>
            </a:r>
            <a:endParaRPr lang="en-US" sz="560" dirty="0"/>
          </a:p>
        </p:txBody>
      </p:sp>
      <p:sp>
        <p:nvSpPr>
          <p:cNvPr id="30" name="Text 28"/>
          <p:cNvSpPr/>
          <p:nvPr/>
        </p:nvSpPr>
        <p:spPr>
          <a:xfrm>
            <a:off x="4809217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2020</a:t>
            </a:r>
            <a:endParaRPr lang="en-US" sz="560" dirty="0"/>
          </a:p>
        </p:txBody>
      </p:sp>
      <p:sp>
        <p:nvSpPr>
          <p:cNvPr id="31" name="Text 29"/>
          <p:cNvSpPr/>
          <p:nvPr/>
        </p:nvSpPr>
        <p:spPr>
          <a:xfrm>
            <a:off x="5279082" y="2528143"/>
            <a:ext cx="200620" cy="140955"/>
          </a:xfrm>
          <a:prstGeom prst="roundRect">
            <a:avLst>
              <a:gd name="adj" fmla="val 20723"/>
            </a:avLst>
          </a:prstGeom>
          <a:gradFill rotWithShape="1">
            <a:gsLst>
              <a:gs pos="0">
                <a:srgbClr val="F59E0B"/>
              </a:gs>
              <a:gs pos="100000">
                <a:srgbClr val="D97706"/>
              </a:gs>
            </a:gsLst>
            <a:lin ang="5400000" scaled="1"/>
          </a:gradFill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56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686%</a:t>
            </a:r>
            <a:endParaRPr lang="en-US" sz="560" dirty="0"/>
          </a:p>
        </p:txBody>
      </p:sp>
      <p:sp>
        <p:nvSpPr>
          <p:cNvPr id="32" name="Text 30"/>
          <p:cNvSpPr/>
          <p:nvPr/>
        </p:nvSpPr>
        <p:spPr>
          <a:xfrm>
            <a:off x="5292462" y="2685455"/>
            <a:ext cx="173861" cy="781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616"/>
              </a:lnSpc>
              <a:buNone/>
            </a:pPr>
            <a:r>
              <a:rPr lang="en-US" sz="5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</a:t>
            </a:r>
            <a:endParaRPr lang="en-US" sz="560" dirty="0"/>
          </a:p>
        </p:txBody>
      </p:sp>
      <p:sp>
        <p:nvSpPr>
          <p:cNvPr id="33" name="Text 31"/>
          <p:cNvSpPr/>
          <p:nvPr/>
        </p:nvSpPr>
        <p:spPr>
          <a:xfrm>
            <a:off x="772120" y="2802285"/>
            <a:ext cx="5342215" cy="10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840"/>
              </a:lnSpc>
              <a:spcBef>
                <a:spcPts val="230"/>
              </a:spcBef>
              <a:buNone/>
            </a:pPr>
            <a:r>
              <a:rPr lang="en-US" sz="560" dirty="0">
                <a:solidFill>
                  <a:srgbClr val="8DA4BE">
                    <a:alpha val="7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*Estimación FMI. BCV dejó de publicar cifras oficiales regularmente desde 2014.</a:t>
            </a:r>
            <a:endParaRPr lang="en-US" sz="560" dirty="0"/>
          </a:p>
        </p:txBody>
      </p:sp>
      <p:sp>
        <p:nvSpPr>
          <p:cNvPr id="34" name="Text 32"/>
          <p:cNvSpPr/>
          <p:nvPr/>
        </p:nvSpPr>
        <p:spPr>
          <a:xfrm>
            <a:off x="400050" y="4257973"/>
            <a:ext cx="1685330" cy="676635"/>
          </a:xfrm>
          <a:prstGeom prst="roundRect">
            <a:avLst>
              <a:gd name="adj" fmla="val 8446"/>
            </a:avLst>
          </a:prstGeom>
          <a:solidFill>
            <a:srgbClr val="162A40"/>
          </a:solidFill>
          <a:ln/>
        </p:spPr>
        <p:txBody>
          <a:bodyPr wrap="square" lIns="100330" tIns="71120" rIns="100330" bIns="71120" rtlCol="0" anchor="t"/>
          <a:lstStyle/>
          <a:p>
            <a:pPr marL="0" indent="0" algn="ctr">
              <a:buNone/>
            </a:pPr>
            <a:r>
              <a:rPr lang="en-US" sz="158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1580" dirty="0"/>
          </a:p>
          <a:p>
            <a:pPr marL="0" indent="0" algn="ctr"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Reconversiones</a:t>
            </a:r>
            <a:br/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monetarias</a:t>
            </a:r>
            <a:endParaRPr lang="en-US" sz="1580" dirty="0"/>
          </a:p>
        </p:txBody>
      </p:sp>
      <p:sp>
        <p:nvSpPr>
          <p:cNvPr id="35" name="Text 33"/>
          <p:cNvSpPr/>
          <p:nvPr/>
        </p:nvSpPr>
        <p:spPr>
          <a:xfrm>
            <a:off x="400050" y="4257973"/>
            <a:ext cx="1685330" cy="9525"/>
          </a:xfrm>
          <a:custGeom>
            <a:avLst/>
            <a:gdLst/>
            <a:ahLst/>
            <a:cxnLst/>
            <a:rect l="l" t="t" r="r" b="b"/>
            <a:pathLst>
              <a:path w="1685330" h="9525">
                <a:moveTo>
                  <a:pt x="57150" y="0"/>
                </a:moveTo>
                <a:lnTo>
                  <a:pt x="45545" y="1191"/>
                </a:lnTo>
                <a:lnTo>
                  <a:pt x="40825" y="2381"/>
                </a:lnTo>
                <a:lnTo>
                  <a:pt x="37263" y="3572"/>
                </a:lnTo>
                <a:lnTo>
                  <a:pt x="34310" y="4763"/>
                </a:lnTo>
                <a:lnTo>
                  <a:pt x="31753" y="5953"/>
                </a:lnTo>
                <a:lnTo>
                  <a:pt x="29482" y="7144"/>
                </a:lnTo>
                <a:lnTo>
                  <a:pt x="27432" y="8334"/>
                </a:lnTo>
                <a:lnTo>
                  <a:pt x="25559" y="9525"/>
                </a:lnTo>
                <a:lnTo>
                  <a:pt x="1659771" y="9525"/>
                </a:lnTo>
                <a:lnTo>
                  <a:pt x="1657898" y="8334"/>
                </a:lnTo>
                <a:lnTo>
                  <a:pt x="1655847" y="7144"/>
                </a:lnTo>
                <a:lnTo>
                  <a:pt x="1653577" y="5953"/>
                </a:lnTo>
                <a:lnTo>
                  <a:pt x="1651020" y="4763"/>
                </a:lnTo>
                <a:lnTo>
                  <a:pt x="1648067" y="3572"/>
                </a:lnTo>
                <a:lnTo>
                  <a:pt x="1644505" y="2381"/>
                </a:lnTo>
                <a:lnTo>
                  <a:pt x="1639784" y="1191"/>
                </a:lnTo>
                <a:lnTo>
                  <a:pt x="1628180" y="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34"/>
          <p:cNvSpPr/>
          <p:nvPr/>
        </p:nvSpPr>
        <p:spPr>
          <a:xfrm>
            <a:off x="2171700" y="4257973"/>
            <a:ext cx="1685330" cy="676635"/>
          </a:xfrm>
          <a:prstGeom prst="roundRect">
            <a:avLst>
              <a:gd name="adj" fmla="val 8446"/>
            </a:avLst>
          </a:prstGeom>
          <a:solidFill>
            <a:srgbClr val="162A40"/>
          </a:solidFill>
          <a:ln/>
        </p:spPr>
        <p:txBody>
          <a:bodyPr wrap="square" lIns="100330" tIns="71120" rIns="100330" bIns="71120" rtlCol="0" anchor="t"/>
          <a:lstStyle/>
          <a:p>
            <a:pPr marL="0" indent="0" algn="ctr">
              <a:buNone/>
            </a:pPr>
            <a:r>
              <a:rPr lang="en-US" sz="158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14</a:t>
            </a:r>
            <a:endParaRPr lang="en-US" sz="1580" dirty="0"/>
          </a:p>
          <a:p>
            <a:pPr marL="0" indent="0" algn="ctr"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Ceros eliminados</a:t>
            </a:r>
            <a:br/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 bolívar</a:t>
            </a:r>
            <a:endParaRPr lang="en-US" sz="1580" dirty="0"/>
          </a:p>
        </p:txBody>
      </p:sp>
      <p:sp>
        <p:nvSpPr>
          <p:cNvPr id="37" name="Text 35"/>
          <p:cNvSpPr/>
          <p:nvPr/>
        </p:nvSpPr>
        <p:spPr>
          <a:xfrm>
            <a:off x="2171700" y="4257973"/>
            <a:ext cx="1685330" cy="9525"/>
          </a:xfrm>
          <a:custGeom>
            <a:avLst/>
            <a:gdLst/>
            <a:ahLst/>
            <a:cxnLst/>
            <a:rect l="l" t="t" r="r" b="b"/>
            <a:pathLst>
              <a:path w="1685330" h="9525">
                <a:moveTo>
                  <a:pt x="57150" y="0"/>
                </a:moveTo>
                <a:lnTo>
                  <a:pt x="45545" y="1191"/>
                </a:lnTo>
                <a:lnTo>
                  <a:pt x="40825" y="2381"/>
                </a:lnTo>
                <a:lnTo>
                  <a:pt x="37263" y="3572"/>
                </a:lnTo>
                <a:lnTo>
                  <a:pt x="34310" y="4763"/>
                </a:lnTo>
                <a:lnTo>
                  <a:pt x="31753" y="5953"/>
                </a:lnTo>
                <a:lnTo>
                  <a:pt x="29482" y="7144"/>
                </a:lnTo>
                <a:lnTo>
                  <a:pt x="27432" y="8334"/>
                </a:lnTo>
                <a:lnTo>
                  <a:pt x="25559" y="9525"/>
                </a:lnTo>
                <a:lnTo>
                  <a:pt x="1659771" y="9525"/>
                </a:lnTo>
                <a:lnTo>
                  <a:pt x="1657898" y="8334"/>
                </a:lnTo>
                <a:lnTo>
                  <a:pt x="1655847" y="7144"/>
                </a:lnTo>
                <a:lnTo>
                  <a:pt x="1653577" y="5953"/>
                </a:lnTo>
                <a:lnTo>
                  <a:pt x="1651020" y="4763"/>
                </a:lnTo>
                <a:lnTo>
                  <a:pt x="1648067" y="3572"/>
                </a:lnTo>
                <a:lnTo>
                  <a:pt x="1644505" y="2381"/>
                </a:lnTo>
                <a:lnTo>
                  <a:pt x="1639784" y="1191"/>
                </a:lnTo>
                <a:lnTo>
                  <a:pt x="1628180" y="0"/>
                </a:lnTo>
                <a:close/>
              </a:path>
            </a:pathLst>
          </a:cu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8" name="Text 36"/>
          <p:cNvSpPr/>
          <p:nvPr/>
        </p:nvSpPr>
        <p:spPr>
          <a:xfrm>
            <a:off x="3943350" y="4257973"/>
            <a:ext cx="1685330" cy="676635"/>
          </a:xfrm>
          <a:prstGeom prst="roundRect">
            <a:avLst>
              <a:gd name="adj" fmla="val 8446"/>
            </a:avLst>
          </a:prstGeom>
          <a:solidFill>
            <a:srgbClr val="162A40"/>
          </a:solidFill>
          <a:ln/>
        </p:spPr>
        <p:txBody>
          <a:bodyPr wrap="square" lIns="100330" tIns="71120" rIns="100330" bIns="71120" rtlCol="0" anchor="t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1.7M%</a:t>
            </a:r>
            <a:endParaRPr lang="en-US" sz="1240" dirty="0"/>
          </a:p>
          <a:p>
            <a:pPr marL="0" indent="0" algn="ctr"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Inflación pico</a:t>
            </a:r>
            <a:br/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anual (2018)</a:t>
            </a:r>
            <a:endParaRPr lang="en-US" sz="1240" dirty="0"/>
          </a:p>
        </p:txBody>
      </p:sp>
      <p:sp>
        <p:nvSpPr>
          <p:cNvPr id="39" name="Text 37"/>
          <p:cNvSpPr/>
          <p:nvPr/>
        </p:nvSpPr>
        <p:spPr>
          <a:xfrm>
            <a:off x="3943350" y="4257973"/>
            <a:ext cx="1685330" cy="9525"/>
          </a:xfrm>
          <a:custGeom>
            <a:avLst/>
            <a:gdLst/>
            <a:ahLst/>
            <a:cxnLst/>
            <a:rect l="l" t="t" r="r" b="b"/>
            <a:pathLst>
              <a:path w="1685330" h="9525">
                <a:moveTo>
                  <a:pt x="57150" y="0"/>
                </a:moveTo>
                <a:lnTo>
                  <a:pt x="45545" y="1191"/>
                </a:lnTo>
                <a:lnTo>
                  <a:pt x="40825" y="2381"/>
                </a:lnTo>
                <a:lnTo>
                  <a:pt x="37263" y="3572"/>
                </a:lnTo>
                <a:lnTo>
                  <a:pt x="34310" y="4763"/>
                </a:lnTo>
                <a:lnTo>
                  <a:pt x="31753" y="5953"/>
                </a:lnTo>
                <a:lnTo>
                  <a:pt x="29482" y="7144"/>
                </a:lnTo>
                <a:lnTo>
                  <a:pt x="27432" y="8334"/>
                </a:lnTo>
                <a:lnTo>
                  <a:pt x="25559" y="9525"/>
                </a:lnTo>
                <a:lnTo>
                  <a:pt x="1659771" y="9525"/>
                </a:lnTo>
                <a:lnTo>
                  <a:pt x="1657898" y="8334"/>
                </a:lnTo>
                <a:lnTo>
                  <a:pt x="1655847" y="7144"/>
                </a:lnTo>
                <a:lnTo>
                  <a:pt x="1653577" y="5953"/>
                </a:lnTo>
                <a:lnTo>
                  <a:pt x="1651020" y="4763"/>
                </a:lnTo>
                <a:lnTo>
                  <a:pt x="1648067" y="3572"/>
                </a:lnTo>
                <a:lnTo>
                  <a:pt x="1644505" y="2381"/>
                </a:lnTo>
                <a:lnTo>
                  <a:pt x="1639784" y="1191"/>
                </a:lnTo>
                <a:lnTo>
                  <a:pt x="1628180" y="0"/>
                </a:lnTo>
                <a:close/>
              </a:path>
            </a:pathLst>
          </a:cu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0" name="Text 38"/>
          <p:cNvSpPr/>
          <p:nvPr/>
        </p:nvSpPr>
        <p:spPr>
          <a:xfrm>
            <a:off x="5886450" y="979438"/>
            <a:ext cx="3143250" cy="150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5"/>
              </a:lnSpc>
              <a:buNone/>
            </a:pPr>
            <a:r>
              <a:rPr lang="en-US" sz="790" b="1" kern="0" spc="63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CADENA CAUSAL</a:t>
            </a:r>
            <a:endParaRPr lang="en-US" sz="790" dirty="0"/>
          </a:p>
        </p:txBody>
      </p:sp>
      <p:sp>
        <p:nvSpPr>
          <p:cNvPr id="41" name="Text 39"/>
          <p:cNvSpPr/>
          <p:nvPr/>
        </p:nvSpPr>
        <p:spPr>
          <a:xfrm>
            <a:off x="5886450" y="1244203"/>
            <a:ext cx="2857500" cy="418802"/>
          </a:xfrm>
          <a:prstGeom prst="roundRect">
            <a:avLst>
              <a:gd name="adj" fmla="val 16982"/>
            </a:avLst>
          </a:prstGeom>
          <a:solidFill>
            <a:srgbClr val="162A40"/>
          </a:solidFill>
          <a:ln w="9525">
            <a:solidFill>
              <a:srgbClr val="D4A853">
                <a:alpha val="3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40"/>
          <p:cNvSpPr/>
          <p:nvPr/>
        </p:nvSpPr>
        <p:spPr>
          <a:xfrm>
            <a:off x="6024116" y="1324719"/>
            <a:ext cx="257770" cy="257770"/>
          </a:xfrm>
          <a:prstGeom prst="ellipse">
            <a:avLst/>
          </a:prstGeom>
          <a:solidFill>
            <a:srgbClr val="D4A853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86707" y="1387310"/>
            <a:ext cx="132588" cy="132588"/>
          </a:xfrm>
          <a:prstGeom prst="rect">
            <a:avLst/>
          </a:prstGeom>
        </p:spPr>
      </p:pic>
      <p:sp>
        <p:nvSpPr>
          <p:cNvPr id="44" name="Text 41"/>
          <p:cNvSpPr/>
          <p:nvPr/>
        </p:nvSpPr>
        <p:spPr>
          <a:xfrm>
            <a:off x="6368207" y="1326059"/>
            <a:ext cx="210941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Déficit Fiscal Crónico</a:t>
            </a:r>
            <a:endParaRPr lang="en-US" sz="730" dirty="0"/>
          </a:p>
        </p:txBody>
      </p:sp>
      <p:sp>
        <p:nvSpPr>
          <p:cNvPr id="45" name="Text 42"/>
          <p:cNvSpPr/>
          <p:nvPr/>
        </p:nvSpPr>
        <p:spPr>
          <a:xfrm>
            <a:off x="6368207" y="1478905"/>
            <a:ext cx="2109415" cy="1022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06"/>
              </a:lnSpc>
              <a:spcBef>
                <a:spcPts val="110"/>
              </a:spcBef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Gasto público excesivo sin respaldo de ingresos reales</a:t>
            </a:r>
            <a:endParaRPr lang="en-US" sz="620" dirty="0"/>
          </a:p>
        </p:txBody>
      </p:sp>
      <p:pic>
        <p:nvPicPr>
          <p:cNvPr id="4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48906" y="1661005"/>
            <a:ext cx="132588" cy="132588"/>
          </a:xfrm>
          <a:prstGeom prst="rect">
            <a:avLst/>
          </a:prstGeom>
        </p:spPr>
      </p:pic>
      <p:sp>
        <p:nvSpPr>
          <p:cNvPr id="47" name="Text 43"/>
          <p:cNvSpPr/>
          <p:nvPr/>
        </p:nvSpPr>
        <p:spPr>
          <a:xfrm>
            <a:off x="5886450" y="1791593"/>
            <a:ext cx="2857500" cy="418802"/>
          </a:xfrm>
          <a:prstGeom prst="roundRect">
            <a:avLst>
              <a:gd name="adj" fmla="val 16982"/>
            </a:avLst>
          </a:prstGeom>
          <a:solidFill>
            <a:srgbClr val="162A40"/>
          </a:solidFill>
          <a:ln w="9525">
            <a:solidFill>
              <a:srgbClr val="F59E0B">
                <a:alpha val="3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8" name="Text 44"/>
          <p:cNvSpPr/>
          <p:nvPr/>
        </p:nvSpPr>
        <p:spPr>
          <a:xfrm>
            <a:off x="6024116" y="1872109"/>
            <a:ext cx="257770" cy="257770"/>
          </a:xfrm>
          <a:prstGeom prst="ellipse">
            <a:avLst/>
          </a:prstGeom>
          <a:solidFill>
            <a:srgbClr val="F59E0B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86707" y="1934700"/>
            <a:ext cx="132588" cy="132588"/>
          </a:xfrm>
          <a:prstGeom prst="rect">
            <a:avLst/>
          </a:prstGeom>
        </p:spPr>
      </p:pic>
      <p:sp>
        <p:nvSpPr>
          <p:cNvPr id="50" name="Text 45"/>
          <p:cNvSpPr/>
          <p:nvPr/>
        </p:nvSpPr>
        <p:spPr>
          <a:xfrm>
            <a:off x="6368207" y="1873448"/>
            <a:ext cx="2133481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F59E0B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Emisión Monetaria Sin Respaldo</a:t>
            </a:r>
            <a:endParaRPr lang="en-US" sz="730" dirty="0"/>
          </a:p>
        </p:txBody>
      </p:sp>
      <p:sp>
        <p:nvSpPr>
          <p:cNvPr id="51" name="Text 46"/>
          <p:cNvSpPr/>
          <p:nvPr/>
        </p:nvSpPr>
        <p:spPr>
          <a:xfrm>
            <a:off x="6368207" y="2026295"/>
            <a:ext cx="2133481" cy="1022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806"/>
              </a:lnSpc>
              <a:spcBef>
                <a:spcPts val="110"/>
              </a:spcBef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BCV financia al gobierno imprimiendo dinero inorgánico</a:t>
            </a:r>
            <a:endParaRPr lang="en-US" sz="620" dirty="0"/>
          </a:p>
        </p:txBody>
      </p:sp>
      <p:pic>
        <p:nvPicPr>
          <p:cNvPr id="5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48906" y="2208395"/>
            <a:ext cx="132588" cy="132588"/>
          </a:xfrm>
          <a:prstGeom prst="rect">
            <a:avLst/>
          </a:prstGeom>
        </p:spPr>
      </p:pic>
      <p:sp>
        <p:nvSpPr>
          <p:cNvPr id="53" name="Text 47"/>
          <p:cNvSpPr/>
          <p:nvPr/>
        </p:nvSpPr>
        <p:spPr>
          <a:xfrm>
            <a:off x="5886450" y="2338983"/>
            <a:ext cx="2857500" cy="518368"/>
          </a:xfrm>
          <a:prstGeom prst="roundRect">
            <a:avLst>
              <a:gd name="adj" fmla="val 13720"/>
            </a:avLst>
          </a:prstGeom>
          <a:solidFill>
            <a:srgbClr val="162A40"/>
          </a:solidFill>
          <a:ln w="9525">
            <a:solidFill>
              <a:srgbClr val="E74C3C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4" name="Text 48"/>
          <p:cNvSpPr/>
          <p:nvPr/>
        </p:nvSpPr>
        <p:spPr>
          <a:xfrm>
            <a:off x="6024116" y="2469207"/>
            <a:ext cx="257770" cy="25777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5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86707" y="2531799"/>
            <a:ext cx="132588" cy="132588"/>
          </a:xfrm>
          <a:prstGeom prst="rect">
            <a:avLst/>
          </a:prstGeom>
        </p:spPr>
      </p:pic>
      <p:sp>
        <p:nvSpPr>
          <p:cNvPr id="56" name="Text 49"/>
          <p:cNvSpPr/>
          <p:nvPr/>
        </p:nvSpPr>
        <p:spPr>
          <a:xfrm>
            <a:off x="6368207" y="2419499"/>
            <a:ext cx="246188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Hiperinflación</a:t>
            </a:r>
            <a:endParaRPr lang="en-US" sz="730" dirty="0"/>
          </a:p>
        </p:txBody>
      </p:sp>
      <p:sp>
        <p:nvSpPr>
          <p:cNvPr id="57" name="Text 50"/>
          <p:cNvSpPr/>
          <p:nvPr/>
        </p:nvSpPr>
        <p:spPr>
          <a:xfrm>
            <a:off x="6368207" y="2572345"/>
            <a:ext cx="2282839" cy="214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06"/>
              </a:lnSpc>
              <a:spcBef>
                <a:spcPts val="110"/>
              </a:spcBef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Precios se multiplican exponencialmente — </a:t>
            </a:r>
            <a:r>
              <a:rPr lang="es-VE" sz="62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supero </a:t>
            </a: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1.700.000% en 2018</a:t>
            </a:r>
            <a:endParaRPr lang="en-US" sz="620" dirty="0"/>
          </a:p>
        </p:txBody>
      </p:sp>
      <p:pic>
        <p:nvPicPr>
          <p:cNvPr id="58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48906" y="2855351"/>
            <a:ext cx="132588" cy="132588"/>
          </a:xfrm>
          <a:prstGeom prst="rect">
            <a:avLst/>
          </a:prstGeom>
        </p:spPr>
      </p:pic>
      <p:sp>
        <p:nvSpPr>
          <p:cNvPr id="59" name="Text 51"/>
          <p:cNvSpPr/>
          <p:nvPr/>
        </p:nvSpPr>
        <p:spPr>
          <a:xfrm>
            <a:off x="5886450" y="2985939"/>
            <a:ext cx="2857500" cy="518368"/>
          </a:xfrm>
          <a:prstGeom prst="roundRect">
            <a:avLst>
              <a:gd name="adj" fmla="val 13720"/>
            </a:avLst>
          </a:prstGeom>
          <a:solidFill>
            <a:srgbClr val="162A40"/>
          </a:solidFill>
          <a:ln w="9525">
            <a:solidFill>
              <a:srgbClr val="8B0000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0" name="Text 52"/>
          <p:cNvSpPr/>
          <p:nvPr/>
        </p:nvSpPr>
        <p:spPr>
          <a:xfrm>
            <a:off x="6024116" y="3116163"/>
            <a:ext cx="257770" cy="257770"/>
          </a:xfrm>
          <a:prstGeom prst="ellipse">
            <a:avLst/>
          </a:prstGeom>
          <a:solidFill>
            <a:srgbClr val="8B0000">
              <a:alpha val="2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1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086707" y="3178754"/>
            <a:ext cx="132588" cy="132588"/>
          </a:xfrm>
          <a:prstGeom prst="rect">
            <a:avLst/>
          </a:prstGeom>
        </p:spPr>
      </p:pic>
      <p:sp>
        <p:nvSpPr>
          <p:cNvPr id="62" name="Text 53"/>
          <p:cNvSpPr/>
          <p:nvPr/>
        </p:nvSpPr>
        <p:spPr>
          <a:xfrm>
            <a:off x="6368207" y="3066455"/>
            <a:ext cx="246188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dirty="0">
                <a:solidFill>
                  <a:srgbClr val="CC333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Destrucción del Poder Adquisitivo</a:t>
            </a:r>
            <a:endParaRPr lang="en-US" sz="730" dirty="0"/>
          </a:p>
        </p:txBody>
      </p:sp>
      <p:sp>
        <p:nvSpPr>
          <p:cNvPr id="63" name="Text 54"/>
          <p:cNvSpPr/>
          <p:nvPr/>
        </p:nvSpPr>
        <p:spPr>
          <a:xfrm>
            <a:off x="6368207" y="3219301"/>
            <a:ext cx="2282839" cy="214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06"/>
              </a:lnSpc>
              <a:spcBef>
                <a:spcPts val="110"/>
              </a:spcBef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bolívar pierde todo valor; dolarización forzada de la economía</a:t>
            </a:r>
            <a:endParaRPr lang="en-US" sz="620" dirty="0"/>
          </a:p>
        </p:txBody>
      </p:sp>
      <p:sp>
        <p:nvSpPr>
          <p:cNvPr id="64" name="Text 55"/>
          <p:cNvSpPr/>
          <p:nvPr/>
        </p:nvSpPr>
        <p:spPr>
          <a:xfrm>
            <a:off x="5886450" y="3905101"/>
            <a:ext cx="2857500" cy="469404"/>
          </a:xfrm>
          <a:prstGeom prst="roundRect">
            <a:avLst>
              <a:gd name="adj" fmla="val 15151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5" name="Text 56"/>
          <p:cNvSpPr/>
          <p:nvPr/>
        </p:nvSpPr>
        <p:spPr>
          <a:xfrm>
            <a:off x="5886450" y="3905101"/>
            <a:ext cx="19050" cy="469404"/>
          </a:xfrm>
          <a:custGeom>
            <a:avLst/>
            <a:gdLst/>
            <a:ahLst/>
            <a:cxnLst/>
            <a:rect l="l" t="t" r="r" b="b"/>
            <a:pathLst>
              <a:path w="19050" h="469404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446727"/>
                </a:lnTo>
                <a:lnTo>
                  <a:pt x="16669" y="444034"/>
                </a:lnTo>
                <a:lnTo>
                  <a:pt x="14288" y="441040"/>
                </a:lnTo>
                <a:lnTo>
                  <a:pt x="11906" y="437677"/>
                </a:lnTo>
                <a:lnTo>
                  <a:pt x="9525" y="433838"/>
                </a:lnTo>
                <a:lnTo>
                  <a:pt x="7144" y="429350"/>
                </a:lnTo>
                <a:lnTo>
                  <a:pt x="4763" y="423872"/>
                </a:lnTo>
                <a:lnTo>
                  <a:pt x="2381" y="416533"/>
                </a:lnTo>
                <a:lnTo>
                  <a:pt x="0" y="398284"/>
                </a:lnTo>
                <a:close/>
              </a:path>
            </a:pathLst>
          </a:custGeom>
          <a:solidFill>
            <a:srgbClr val="E74C3C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6" name="Text 57"/>
          <p:cNvSpPr/>
          <p:nvPr/>
        </p:nvSpPr>
        <p:spPr>
          <a:xfrm>
            <a:off x="6019800" y="4005411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7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053742" y="4039353"/>
            <a:ext cx="132588" cy="132588"/>
          </a:xfrm>
          <a:prstGeom prst="rect">
            <a:avLst/>
          </a:prstGeom>
        </p:spPr>
      </p:pic>
      <p:sp>
        <p:nvSpPr>
          <p:cNvPr id="68" name="Text 58"/>
          <p:cNvSpPr/>
          <p:nvPr/>
        </p:nvSpPr>
        <p:spPr>
          <a:xfrm>
            <a:off x="6306741" y="4005411"/>
            <a:ext cx="2369368" cy="2822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8"/>
              </a:lnSpc>
              <a:buNone/>
            </a:pPr>
            <a:r>
              <a:rPr lang="en-US" sz="7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BCV acumuló inflación de </a:t>
            </a:r>
            <a:r>
              <a:rPr lang="en-US" sz="7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53.798.500%</a:t>
            </a:r>
            <a:r>
              <a:rPr lang="en-US" sz="7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entre 2016 y abril 2019</a:t>
            </a:r>
            <a:endParaRPr lang="en-US" sz="730" dirty="0"/>
          </a:p>
        </p:txBody>
      </p:sp>
      <p:sp>
        <p:nvSpPr>
          <p:cNvPr id="69" name="Text 59"/>
          <p:cNvSpPr/>
          <p:nvPr/>
        </p:nvSpPr>
        <p:spPr>
          <a:xfrm>
            <a:off x="5886450" y="4445496"/>
            <a:ext cx="2857500" cy="469404"/>
          </a:xfrm>
          <a:prstGeom prst="roundRect">
            <a:avLst>
              <a:gd name="adj" fmla="val 15151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0" name="Text 60"/>
          <p:cNvSpPr/>
          <p:nvPr/>
        </p:nvSpPr>
        <p:spPr>
          <a:xfrm>
            <a:off x="5886450" y="4445496"/>
            <a:ext cx="19050" cy="469404"/>
          </a:xfrm>
          <a:custGeom>
            <a:avLst/>
            <a:gdLst/>
            <a:ahLst/>
            <a:cxnLst/>
            <a:rect l="l" t="t" r="r" b="b"/>
            <a:pathLst>
              <a:path w="19050" h="469404">
                <a:moveTo>
                  <a:pt x="0" y="71120"/>
                </a:moveTo>
                <a:lnTo>
                  <a:pt x="2381" y="52871"/>
                </a:lnTo>
                <a:lnTo>
                  <a:pt x="4763" y="45532"/>
                </a:lnTo>
                <a:lnTo>
                  <a:pt x="7144" y="40054"/>
                </a:lnTo>
                <a:lnTo>
                  <a:pt x="9525" y="35566"/>
                </a:lnTo>
                <a:lnTo>
                  <a:pt x="11906" y="31727"/>
                </a:lnTo>
                <a:lnTo>
                  <a:pt x="14288" y="28363"/>
                </a:lnTo>
                <a:lnTo>
                  <a:pt x="16669" y="25369"/>
                </a:lnTo>
                <a:lnTo>
                  <a:pt x="19050" y="22677"/>
                </a:lnTo>
                <a:lnTo>
                  <a:pt x="19050" y="446727"/>
                </a:lnTo>
                <a:lnTo>
                  <a:pt x="16669" y="444034"/>
                </a:lnTo>
                <a:lnTo>
                  <a:pt x="14288" y="441040"/>
                </a:lnTo>
                <a:lnTo>
                  <a:pt x="11906" y="437677"/>
                </a:lnTo>
                <a:lnTo>
                  <a:pt x="9525" y="433838"/>
                </a:lnTo>
                <a:lnTo>
                  <a:pt x="7144" y="429350"/>
                </a:lnTo>
                <a:lnTo>
                  <a:pt x="4763" y="423872"/>
                </a:lnTo>
                <a:lnTo>
                  <a:pt x="2381" y="416533"/>
                </a:lnTo>
                <a:lnTo>
                  <a:pt x="0" y="398284"/>
                </a:lnTo>
                <a:close/>
              </a:path>
            </a:pathLst>
          </a:custGeom>
          <a:solidFill>
            <a:srgbClr val="E74C3C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1" name="Text 61"/>
          <p:cNvSpPr/>
          <p:nvPr/>
        </p:nvSpPr>
        <p:spPr>
          <a:xfrm>
            <a:off x="6019800" y="4545806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2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053742" y="4579748"/>
            <a:ext cx="132588" cy="132588"/>
          </a:xfrm>
          <a:prstGeom prst="rect">
            <a:avLst/>
          </a:prstGeom>
        </p:spPr>
      </p:pic>
      <p:sp>
        <p:nvSpPr>
          <p:cNvPr id="73" name="Text 62"/>
          <p:cNvSpPr/>
          <p:nvPr/>
        </p:nvSpPr>
        <p:spPr>
          <a:xfrm>
            <a:off x="6306741" y="4545806"/>
            <a:ext cx="2369368" cy="2822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8"/>
              </a:lnSpc>
              <a:buNone/>
            </a:pPr>
            <a:r>
              <a:rPr lang="en-US" sz="7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Tres reconversiones (</a:t>
            </a:r>
            <a:r>
              <a:rPr lang="en-US" sz="7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2008, 2018, 2021</a:t>
            </a:r>
            <a:r>
              <a:rPr lang="en-US" sz="7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 eliminaron 14 ceros sin detener la inflación</a:t>
            </a:r>
            <a:endParaRPr lang="en-US" sz="730" dirty="0"/>
          </a:p>
        </p:txBody>
      </p:sp>
      <p:sp>
        <p:nvSpPr>
          <p:cNvPr id="74" name="Text 63"/>
          <p:cNvSpPr/>
          <p:nvPr/>
        </p:nvSpPr>
        <p:spPr>
          <a:xfrm>
            <a:off x="0" y="5121920"/>
            <a:ext cx="9144000" cy="2158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50000">
                <a:srgbClr val="E74C3C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" y="290709"/>
            <a:ext cx="9052560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930"/>
              </a:lnSpc>
              <a:buNone/>
            </a:pPr>
            <a:r>
              <a:rPr lang="en-US" sz="620" b="1" kern="0" spc="11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CONSECUENCIAS DE LA CRISIS</a:t>
            </a:r>
            <a:endParaRPr lang="en-US" sz="620" dirty="0"/>
          </a:p>
        </p:txBody>
      </p:sp>
      <p:sp>
        <p:nvSpPr>
          <p:cNvPr id="3" name="Text 1"/>
          <p:cNvSpPr/>
          <p:nvPr/>
        </p:nvSpPr>
        <p:spPr>
          <a:xfrm>
            <a:off x="169164" y="490091"/>
            <a:ext cx="8805672" cy="386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045"/>
              </a:lnSpc>
              <a:spcAft>
                <a:spcPts val="340"/>
              </a:spcAft>
              <a:buNone/>
            </a:pPr>
            <a:r>
              <a:rPr lang="en-US" sz="2030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Impacto Social: </a:t>
            </a:r>
            <a:r>
              <a:rPr lang="en-US" sz="2030" b="1" kern="0" spc="-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La Dimensión Humana</a:t>
            </a:r>
            <a:r>
              <a:rPr lang="en-US" sz="2030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de la Crisis</a:t>
            </a:r>
            <a:endParaRPr lang="en-US" sz="2030" dirty="0"/>
          </a:p>
        </p:txBody>
      </p:sp>
      <p:sp>
        <p:nvSpPr>
          <p:cNvPr id="4" name="Text 2"/>
          <p:cNvSpPr/>
          <p:nvPr/>
        </p:nvSpPr>
        <p:spPr>
          <a:xfrm>
            <a:off x="1894351" y="967532"/>
            <a:ext cx="5355148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Estas cifras representan vidas, familias y comunidades destruidas por el fracaso del modelo estatista</a:t>
            </a:r>
            <a:endParaRPr lang="en-US" sz="840" dirty="0"/>
          </a:p>
        </p:txBody>
      </p:sp>
      <p:sp>
        <p:nvSpPr>
          <p:cNvPr id="5" name="Text 3"/>
          <p:cNvSpPr/>
          <p:nvPr/>
        </p:nvSpPr>
        <p:spPr>
          <a:xfrm>
            <a:off x="2137767" y="1024682"/>
            <a:ext cx="57150" cy="57150"/>
          </a:xfrm>
          <a:prstGeom prst="ellipse">
            <a:avLst/>
          </a:prstGeom>
          <a:solidFill>
            <a:srgbClr val="E74C3C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02666" y="1211800"/>
            <a:ext cx="4029075" cy="2358926"/>
          </a:xfrm>
          <a:prstGeom prst="roundRect">
            <a:avLst>
              <a:gd name="adj" fmla="val 4845"/>
            </a:avLst>
          </a:prstGeom>
          <a:solidFill>
            <a:srgbClr val="162A40"/>
          </a:solidFill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2243138" y="1644402"/>
            <a:ext cx="457200" cy="457200"/>
          </a:xfrm>
          <a:prstGeom prst="ellipse">
            <a:avLst/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86013" y="1787277"/>
            <a:ext cx="171450" cy="17145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170922" y="2215902"/>
            <a:ext cx="601481" cy="346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80" b="1" dirty="0">
                <a:gradFill rotWithShape="1">
                  <a:gsLst>
                    <a:gs pos="0">
                      <a:srgbClr val="E74C3C"/>
                    </a:gs>
                    <a:gs pos="100000">
                      <a:srgbClr val="FF6B6B"/>
                    </a:gs>
                  </a:gsLst>
                  <a:lin ang="2700000" scaled="1"/>
                </a:gra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8.7+</a:t>
            </a:r>
            <a:endParaRPr lang="en-US" sz="2480" dirty="0"/>
          </a:p>
        </p:txBody>
      </p:sp>
      <p:sp>
        <p:nvSpPr>
          <p:cNvPr id="10" name="Text 7"/>
          <p:cNvSpPr/>
          <p:nvPr/>
        </p:nvSpPr>
        <p:spPr>
          <a:xfrm>
            <a:off x="2241233" y="2619375"/>
            <a:ext cx="461010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Millones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2257127" y="2875657"/>
            <a:ext cx="429220" cy="13841"/>
          </a:xfrm>
          <a:prstGeom prst="roundRect">
            <a:avLst>
              <a:gd name="adj" fmla="val 100932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1597343" y="2975818"/>
            <a:ext cx="1748790" cy="608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Venezolanos han emigrado — la mayor crisis migratoria en la historia de América Latina. Un 23% de la población ha huido del país</a:t>
            </a:r>
            <a:endParaRPr lang="en-US" sz="760" dirty="0"/>
          </a:p>
        </p:txBody>
      </p:sp>
      <p:sp>
        <p:nvSpPr>
          <p:cNvPr id="13" name="Text 10"/>
          <p:cNvSpPr/>
          <p:nvPr/>
        </p:nvSpPr>
        <p:spPr>
          <a:xfrm>
            <a:off x="5050615" y="1926580"/>
            <a:ext cx="4029075" cy="2358926"/>
          </a:xfrm>
          <a:prstGeom prst="roundRect">
            <a:avLst>
              <a:gd name="adj" fmla="val 4845"/>
            </a:avLst>
          </a:prstGeom>
          <a:solidFill>
            <a:srgbClr val="162A40"/>
          </a:solidFill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s-VE" noProof="0"/>
          </a:p>
        </p:txBody>
      </p:sp>
      <p:sp>
        <p:nvSpPr>
          <p:cNvPr id="14" name="Text 11"/>
          <p:cNvSpPr/>
          <p:nvPr/>
        </p:nvSpPr>
        <p:spPr>
          <a:xfrm>
            <a:off x="6443663" y="1644402"/>
            <a:ext cx="457200" cy="457200"/>
          </a:xfrm>
          <a:prstGeom prst="ellipse">
            <a:avLst/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86538" y="1787277"/>
            <a:ext cx="171450" cy="17145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6217678" y="2215902"/>
            <a:ext cx="909020" cy="346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80" b="1" dirty="0">
                <a:gradFill rotWithShape="1">
                  <a:gsLst>
                    <a:gs pos="0">
                      <a:srgbClr val="E74C3C"/>
                    </a:gs>
                    <a:gs pos="100000">
                      <a:srgbClr val="FF6B6B"/>
                    </a:gs>
                  </a:gsLst>
                  <a:lin ang="2700000" scaled="1"/>
                </a:gra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80%</a:t>
            </a:r>
            <a:endParaRPr lang="en-US" sz="2480" dirty="0"/>
          </a:p>
        </p:txBody>
      </p:sp>
      <p:sp>
        <p:nvSpPr>
          <p:cNvPr id="17" name="Text 13"/>
          <p:cNvSpPr/>
          <p:nvPr/>
        </p:nvSpPr>
        <p:spPr>
          <a:xfrm>
            <a:off x="5962583" y="2619375"/>
            <a:ext cx="1419210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Pobreza Multidimensional</a:t>
            </a:r>
            <a:endParaRPr lang="en-US" sz="900" dirty="0"/>
          </a:p>
        </p:txBody>
      </p:sp>
      <p:sp>
        <p:nvSpPr>
          <p:cNvPr id="18" name="Text 14"/>
          <p:cNvSpPr/>
          <p:nvPr/>
        </p:nvSpPr>
        <p:spPr>
          <a:xfrm>
            <a:off x="6457652" y="2875657"/>
            <a:ext cx="429220" cy="13841"/>
          </a:xfrm>
          <a:prstGeom prst="roundRect">
            <a:avLst>
              <a:gd name="adj" fmla="val 100932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5"/>
          <p:cNvSpPr/>
          <p:nvPr/>
        </p:nvSpPr>
        <p:spPr>
          <a:xfrm>
            <a:off x="5797868" y="2975818"/>
            <a:ext cx="1748790" cy="608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hogares en pobreza multidimensional según ENCOVI 2024. La desigualdad (Gini) creció 32% en una década</a:t>
            </a:r>
            <a:endParaRPr lang="en-US" sz="760" dirty="0"/>
          </a:p>
        </p:txBody>
      </p:sp>
      <p:sp>
        <p:nvSpPr>
          <p:cNvPr id="20" name="Text 16"/>
          <p:cNvSpPr/>
          <p:nvPr/>
        </p:nvSpPr>
        <p:spPr>
          <a:xfrm>
            <a:off x="457124" y="3613785"/>
            <a:ext cx="4029075" cy="1206847"/>
          </a:xfrm>
          <a:prstGeom prst="roundRect">
            <a:avLst>
              <a:gd name="adj" fmla="val 9471"/>
            </a:avLst>
          </a:prstGeom>
          <a:solidFill>
            <a:srgbClr val="162A40"/>
          </a:solidFill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7"/>
          <p:cNvSpPr/>
          <p:nvPr/>
        </p:nvSpPr>
        <p:spPr>
          <a:xfrm>
            <a:off x="2251666" y="3968502"/>
            <a:ext cx="457200" cy="457200"/>
          </a:xfrm>
          <a:prstGeom prst="ellipse">
            <a:avLst/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86013" y="4317653"/>
            <a:ext cx="171450" cy="171450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1677801" y="4188369"/>
            <a:ext cx="661020" cy="346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80" b="1" dirty="0">
                <a:gradFill rotWithShape="1">
                  <a:gsLst>
                    <a:gs pos="0">
                      <a:srgbClr val="E74C3C"/>
                    </a:gs>
                    <a:gs pos="100000">
                      <a:srgbClr val="FF6B6B"/>
                    </a:gs>
                  </a:gsLst>
                  <a:lin ang="2700000" scaled="1"/>
                </a:gra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30%</a:t>
            </a:r>
            <a:endParaRPr lang="en-US" sz="2480" dirty="0"/>
          </a:p>
        </p:txBody>
      </p:sp>
      <p:sp>
        <p:nvSpPr>
          <p:cNvPr id="24" name="Text 19"/>
          <p:cNvSpPr/>
          <p:nvPr/>
        </p:nvSpPr>
        <p:spPr>
          <a:xfrm>
            <a:off x="1907590" y="5149751"/>
            <a:ext cx="1128296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Desnutrición Infantil</a:t>
            </a:r>
            <a:endParaRPr lang="en-US" sz="900" dirty="0"/>
          </a:p>
        </p:txBody>
      </p:sp>
      <p:sp>
        <p:nvSpPr>
          <p:cNvPr id="25" name="Text 20"/>
          <p:cNvSpPr/>
          <p:nvPr/>
        </p:nvSpPr>
        <p:spPr>
          <a:xfrm>
            <a:off x="2756058" y="4242197"/>
            <a:ext cx="1748790" cy="4561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niños menores de 5 años sufren desnutrición crónica, comprometiendo el desarrollo de una generación entera</a:t>
            </a:r>
            <a:endParaRPr lang="en-US" sz="760" dirty="0"/>
          </a:p>
        </p:txBody>
      </p:sp>
      <p:sp>
        <p:nvSpPr>
          <p:cNvPr id="26" name="Text 21"/>
          <p:cNvSpPr/>
          <p:nvPr/>
        </p:nvSpPr>
        <p:spPr>
          <a:xfrm>
            <a:off x="4571925" y="3652638"/>
            <a:ext cx="4029075" cy="1206847"/>
          </a:xfrm>
          <a:prstGeom prst="roundRect">
            <a:avLst>
              <a:gd name="adj" fmla="val 9471"/>
            </a:avLst>
          </a:prstGeom>
          <a:solidFill>
            <a:srgbClr val="162A40"/>
          </a:solidFill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2"/>
          <p:cNvSpPr/>
          <p:nvPr/>
        </p:nvSpPr>
        <p:spPr>
          <a:xfrm>
            <a:off x="6443663" y="4174778"/>
            <a:ext cx="457200" cy="457200"/>
          </a:xfrm>
          <a:prstGeom prst="ellipse">
            <a:avLst/>
          </a:prstGeom>
          <a:solidFill>
            <a:srgbClr val="E74C3C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86538" y="4317653"/>
            <a:ext cx="171450" cy="171450"/>
          </a:xfrm>
          <a:prstGeom prst="rect">
            <a:avLst/>
          </a:prstGeom>
        </p:spPr>
      </p:pic>
      <p:sp>
        <p:nvSpPr>
          <p:cNvPr id="29" name="Text 23"/>
          <p:cNvSpPr/>
          <p:nvPr/>
        </p:nvSpPr>
        <p:spPr>
          <a:xfrm>
            <a:off x="5488484" y="4267291"/>
            <a:ext cx="1001339" cy="29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140" b="1" dirty="0">
                <a:gradFill rotWithShape="1">
                  <a:gsLst>
                    <a:gs pos="0">
                      <a:srgbClr val="E74C3C"/>
                    </a:gs>
                    <a:gs pos="100000">
                      <a:srgbClr val="C0392B"/>
                    </a:gs>
                  </a:gsLst>
                  <a:lin ang="2700000" scaled="1"/>
                </a:gra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Colapso</a:t>
            </a:r>
            <a:endParaRPr lang="en-US" sz="2140" dirty="0"/>
          </a:p>
        </p:txBody>
      </p:sp>
      <p:sp>
        <p:nvSpPr>
          <p:cNvPr id="30" name="Text 24"/>
          <p:cNvSpPr/>
          <p:nvPr/>
        </p:nvSpPr>
        <p:spPr>
          <a:xfrm>
            <a:off x="5996300" y="5102275"/>
            <a:ext cx="1351925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Sistema de Salud Público</a:t>
            </a:r>
            <a:endParaRPr lang="en-US" sz="900" dirty="0"/>
          </a:p>
        </p:txBody>
      </p:sp>
      <p:sp>
        <p:nvSpPr>
          <p:cNvPr id="31" name="Text 25"/>
          <p:cNvSpPr/>
          <p:nvPr/>
        </p:nvSpPr>
        <p:spPr>
          <a:xfrm>
            <a:off x="6866086" y="4242197"/>
            <a:ext cx="1748790" cy="608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Hospitales sin insumos, equipos ni personal. Enfermedades erradicadas han resurgido por falta de vacunación y </a:t>
            </a:r>
            <a:r>
              <a:rPr lang="es-VE" sz="76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atención médica</a:t>
            </a:r>
          </a:p>
          <a:p>
            <a:pPr marL="0" indent="0" algn="ctr">
              <a:lnSpc>
                <a:spcPts val="1140"/>
              </a:lnSpc>
              <a:buNone/>
            </a:pPr>
            <a:r>
              <a:rPr lang="es-VE" sz="76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Provisión  social fallida </a:t>
            </a:r>
            <a:endParaRPr lang="es-VE" sz="760" noProof="0" dirty="0"/>
          </a:p>
        </p:txBody>
      </p:sp>
      <p:sp>
        <p:nvSpPr>
          <p:cNvPr id="32" name="Text 26"/>
          <p:cNvSpPr/>
          <p:nvPr/>
        </p:nvSpPr>
        <p:spPr>
          <a:xfrm>
            <a:off x="45720" y="6409879"/>
            <a:ext cx="9052560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6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Fuentes: UCAB-ENCOVI 2024 · ACNUR/R4V (Dic. 2024) · Cáritas Venezuela</a:t>
            </a:r>
            <a:endParaRPr lang="en-US" sz="1200" dirty="0"/>
          </a:p>
        </p:txBody>
      </p:sp>
      <p:sp>
        <p:nvSpPr>
          <p:cNvPr id="33" name="Text 27"/>
          <p:cNvSpPr/>
          <p:nvPr/>
        </p:nvSpPr>
        <p:spPr>
          <a:xfrm>
            <a:off x="0" y="5114330"/>
            <a:ext cx="9144000" cy="2917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28"/>
          <p:cNvSpPr/>
          <p:nvPr/>
        </p:nvSpPr>
        <p:spPr>
          <a:xfrm>
            <a:off x="476250" y="1234776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C0392B"/>
              </a:gs>
              <a:gs pos="5000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5" name="Text 29"/>
          <p:cNvSpPr/>
          <p:nvPr/>
        </p:nvSpPr>
        <p:spPr>
          <a:xfrm>
            <a:off x="4550876" y="1226599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C0392B"/>
              </a:gs>
              <a:gs pos="5000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30"/>
          <p:cNvSpPr/>
          <p:nvPr/>
        </p:nvSpPr>
        <p:spPr>
          <a:xfrm>
            <a:off x="466725" y="3627374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C0392B"/>
              </a:gs>
              <a:gs pos="5000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1"/>
          <p:cNvSpPr/>
          <p:nvPr/>
        </p:nvSpPr>
        <p:spPr>
          <a:xfrm>
            <a:off x="4676851" y="3602354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C0392B"/>
              </a:gs>
              <a:gs pos="50000">
                <a:srgbClr val="E74C3C"/>
              </a:gs>
              <a:gs pos="100000">
                <a:srgbClr val="C0392B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98477" y="403771"/>
            <a:ext cx="150465" cy="15046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170408" y="285750"/>
            <a:ext cx="5039820" cy="38665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3045"/>
              </a:lnSpc>
              <a:buNone/>
            </a:pPr>
            <a:r>
              <a:rPr lang="en-US" sz="2030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Caso de Estudio: </a:t>
            </a:r>
            <a:r>
              <a:rPr lang="en-US" sz="2030" b="1" kern="0" spc="-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Las Empresas de Guayana</a:t>
            </a:r>
            <a:endParaRPr lang="en-US" sz="2030" dirty="0"/>
          </a:p>
        </p:txBody>
      </p:sp>
      <p:sp>
        <p:nvSpPr>
          <p:cNvPr id="4" name="Text 1"/>
          <p:cNvSpPr/>
          <p:nvPr/>
        </p:nvSpPr>
        <p:spPr>
          <a:xfrm>
            <a:off x="-17145" y="715566"/>
            <a:ext cx="917829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complejo industrial más importante de Venezuela fuera del sector petrolero</a:t>
            </a:r>
            <a:endParaRPr lang="en-US" sz="840" dirty="0"/>
          </a:p>
        </p:txBody>
      </p:sp>
      <p:sp>
        <p:nvSpPr>
          <p:cNvPr id="5" name="Text 2"/>
          <p:cNvSpPr/>
          <p:nvPr/>
        </p:nvSpPr>
        <p:spPr>
          <a:xfrm>
            <a:off x="425929" y="1142470"/>
            <a:ext cx="4086225" cy="3323927"/>
          </a:xfrm>
          <a:prstGeom prst="roundRect">
            <a:avLst>
              <a:gd name="adj" fmla="val 2598"/>
            </a:avLst>
          </a:prstGeom>
          <a:gradFill rotWithShape="1">
            <a:gsLst>
              <a:gs pos="0">
                <a:srgbClr val="2ECC71">
                  <a:alpha val="8000"/>
                </a:srgbClr>
              </a:gs>
              <a:gs pos="100000">
                <a:srgbClr val="162A40">
                  <a:alpha val="95000"/>
                </a:srgbClr>
              </a:gs>
            </a:gsLst>
            <a:lin ang="2700000" scaled="1"/>
          </a:gradFill>
          <a:ln w="9525">
            <a:solidFill>
              <a:srgbClr val="2ECC71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610195" y="1593056"/>
            <a:ext cx="3665934" cy="9525"/>
          </a:xfrm>
          <a:prstGeom prst="rect">
            <a:avLst/>
          </a:prstGeom>
          <a:solidFill>
            <a:srgbClr val="2ECC71">
              <a:alpha val="3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2912" y="1344225"/>
            <a:ext cx="132588" cy="13258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99207" y="1314301"/>
            <a:ext cx="2356619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GUAYANA PRODUCTIVA (ANTES)</a:t>
            </a:r>
            <a:endParaRPr lang="en-US" sz="101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1973" y="1741670"/>
            <a:ext cx="132588" cy="13258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92659" y="2058442"/>
            <a:ext cx="853380" cy="189577"/>
          </a:xfrm>
          <a:prstGeom prst="roundRect">
            <a:avLst>
              <a:gd name="adj" fmla="val 15408"/>
            </a:avLst>
          </a:prstGeom>
          <a:solidFill>
            <a:srgbClr val="2ECC71">
              <a:alpha val="15000"/>
            </a:srgbClr>
          </a:solidFill>
          <a:ln w="9525">
            <a:solidFill>
              <a:srgbClr val="2ECC71">
                <a:alpha val="30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62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OPERATIVA 100%</a:t>
            </a:r>
            <a:endParaRPr lang="en-US" sz="62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1973" y="2326713"/>
            <a:ext cx="132588" cy="13258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92659" y="2643485"/>
            <a:ext cx="749796" cy="189577"/>
          </a:xfrm>
          <a:prstGeom prst="roundRect">
            <a:avLst>
              <a:gd name="adj" fmla="val 15408"/>
            </a:avLst>
          </a:prstGeom>
          <a:solidFill>
            <a:srgbClr val="2ECC71">
              <a:alpha val="15000"/>
            </a:srgbClr>
          </a:solidFill>
          <a:ln w="9525">
            <a:solidFill>
              <a:schemeClr val="bg1">
                <a:alpha val="30000"/>
              </a:scheme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ACERO</a:t>
            </a:r>
            <a:endParaRPr lang="en-US" sz="9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1973" y="2911757"/>
            <a:ext cx="132588" cy="132588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92659" y="2916138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90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ALUMINIO</a:t>
            </a:r>
            <a:r>
              <a:rPr lang="en-US" sz="84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capacidad de 6M ton/año</a:t>
            </a:r>
            <a:endParaRPr lang="en-US" sz="840" dirty="0"/>
          </a:p>
        </p:txBody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1973" y="3310616"/>
            <a:ext cx="132588" cy="132588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792659" y="3314998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Empleo calificado: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Generación de miles de puestos técnicos especializados en la región</a:t>
            </a:r>
            <a:endParaRPr lang="en-US" sz="840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1973" y="3709476"/>
            <a:ext cx="132588" cy="132588"/>
          </a:xfrm>
          <a:prstGeom prst="rect">
            <a:avLst/>
          </a:prstGeom>
        </p:spPr>
      </p:pic>
      <p:sp>
        <p:nvSpPr>
          <p:cNvPr id="18" name="Text 9"/>
          <p:cNvSpPr/>
          <p:nvPr/>
        </p:nvSpPr>
        <p:spPr>
          <a:xfrm>
            <a:off x="792659" y="3713857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Exportaciones: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Exportaciones industriales no petroleras — Venezuela era 12° productor mundial de aluminio</a:t>
            </a:r>
            <a:endParaRPr lang="en-US" sz="840" dirty="0"/>
          </a:p>
        </p:txBody>
      </p:sp>
      <p:sp>
        <p:nvSpPr>
          <p:cNvPr id="19" name="Text 10"/>
          <p:cNvSpPr/>
          <p:nvPr/>
        </p:nvSpPr>
        <p:spPr>
          <a:xfrm>
            <a:off x="5011896" y="1052822"/>
            <a:ext cx="4086225" cy="3323927"/>
          </a:xfrm>
          <a:prstGeom prst="roundRect">
            <a:avLst>
              <a:gd name="adj" fmla="val 2598"/>
            </a:avLst>
          </a:prstGeom>
          <a:gradFill rotWithShape="1">
            <a:gsLst>
              <a:gs pos="0">
                <a:srgbClr val="E74C3C">
                  <a:alpha val="8000"/>
                </a:srgbClr>
              </a:gs>
              <a:gs pos="100000">
                <a:srgbClr val="162A40">
                  <a:alpha val="95000"/>
                </a:srgbClr>
              </a:gs>
            </a:gsLst>
            <a:lin ang="2700000" scaled="1"/>
          </a:gradFill>
          <a:ln w="9525">
            <a:solidFill>
              <a:srgbClr val="E74C3C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1"/>
          <p:cNvSpPr/>
          <p:nvPr/>
        </p:nvSpPr>
        <p:spPr>
          <a:xfrm>
            <a:off x="4867870" y="1593056"/>
            <a:ext cx="3665934" cy="9525"/>
          </a:xfrm>
          <a:prstGeom prst="rect">
            <a:avLst/>
          </a:prstGeom>
          <a:solidFill>
            <a:srgbClr val="E74C3C">
              <a:alpha val="3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1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60587" y="1344225"/>
            <a:ext cx="132588" cy="132588"/>
          </a:xfrm>
          <a:prstGeom prst="rect">
            <a:avLst/>
          </a:prstGeom>
        </p:spPr>
      </p:pic>
      <p:sp>
        <p:nvSpPr>
          <p:cNvPr id="22" name="Text 12"/>
          <p:cNvSpPr/>
          <p:nvPr/>
        </p:nvSpPr>
        <p:spPr>
          <a:xfrm>
            <a:off x="5056882" y="1314301"/>
            <a:ext cx="2345487" cy="19243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515"/>
              </a:lnSpc>
              <a:buNone/>
            </a:pPr>
            <a:r>
              <a:rPr lang="en-US" sz="101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GUAYANA EN CRISIS (DESPUÉS)</a:t>
            </a:r>
            <a:endParaRPr lang="en-US" sz="1010" dirty="0"/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849648" y="1741670"/>
            <a:ext cx="132588" cy="132588"/>
          </a:xfrm>
          <a:prstGeom prst="rect">
            <a:avLst/>
          </a:prstGeom>
        </p:spPr>
      </p:pic>
      <p:sp>
        <p:nvSpPr>
          <p:cNvPr id="24" name="Text 13"/>
          <p:cNvSpPr/>
          <p:nvPr/>
        </p:nvSpPr>
        <p:spPr>
          <a:xfrm>
            <a:off x="6045013" y="1920560"/>
            <a:ext cx="2059208" cy="303676"/>
          </a:xfrm>
          <a:prstGeom prst="roundRect">
            <a:avLst>
              <a:gd name="adj" fmla="val 3603"/>
            </a:avLst>
          </a:prstGeom>
          <a:solidFill>
            <a:srgbClr val="E74C3C">
              <a:alpha val="15000"/>
            </a:srgbClr>
          </a:solidFill>
          <a:ln w="9525">
            <a:solidFill>
              <a:srgbClr val="E74C3C">
                <a:alpha val="30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COLAPSO PRODUCTIVO </a:t>
            </a:r>
            <a:r>
              <a:rPr lang="es-VE" sz="900" b="1" noProof="0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apenas 1% ca</a:t>
            </a:r>
            <a:r>
              <a:rPr lang="es-VE" sz="620" b="1" noProof="0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pacidad</a:t>
            </a:r>
            <a:endParaRPr lang="en-US" sz="620" dirty="0"/>
          </a:p>
        </p:txBody>
      </p:sp>
      <p:pic>
        <p:nvPicPr>
          <p:cNvPr id="25" name="Image 9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849648" y="2177439"/>
            <a:ext cx="132588" cy="132588"/>
          </a:xfrm>
          <a:prstGeom prst="rect">
            <a:avLst/>
          </a:prstGeom>
        </p:spPr>
      </p:pic>
      <p:sp>
        <p:nvSpPr>
          <p:cNvPr id="26" name="Text 14"/>
          <p:cNvSpPr/>
          <p:nvPr/>
        </p:nvSpPr>
        <p:spPr>
          <a:xfrm>
            <a:off x="5071120" y="1952181"/>
            <a:ext cx="829866" cy="189577"/>
          </a:xfrm>
          <a:prstGeom prst="roundRect">
            <a:avLst>
              <a:gd name="adj" fmla="val 15408"/>
            </a:avLst>
          </a:prstGeom>
          <a:solidFill>
            <a:srgbClr val="E74C3C">
              <a:alpha val="15000"/>
            </a:srgbClr>
          </a:solidFill>
          <a:ln w="9525">
            <a:solidFill>
              <a:srgbClr val="E74C3C">
                <a:alpha val="30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ACERO</a:t>
            </a:r>
            <a:endParaRPr lang="en-US" sz="900" dirty="0"/>
          </a:p>
        </p:txBody>
      </p:sp>
      <p:pic>
        <p:nvPicPr>
          <p:cNvPr id="27" name="Image 1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849648" y="2762482"/>
            <a:ext cx="132588" cy="132588"/>
          </a:xfrm>
          <a:prstGeom prst="rect">
            <a:avLst/>
          </a:prstGeom>
        </p:spPr>
      </p:pic>
      <p:sp>
        <p:nvSpPr>
          <p:cNvPr id="28" name="Text 15"/>
          <p:cNvSpPr/>
          <p:nvPr/>
        </p:nvSpPr>
        <p:spPr>
          <a:xfrm>
            <a:off x="5050334" y="2534267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ALUMINIO 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Paralizada por falta de </a:t>
            </a:r>
            <a:r>
              <a:rPr lang="es-VE" sz="840" noProof="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inversión  y escasez de </a:t>
            </a:r>
            <a:r>
              <a:rPr lang="es-VE" sz="840" noProof="0" dirty="0" err="1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energia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producción por debajo de 1M ton/año</a:t>
            </a:r>
            <a:endParaRPr lang="en-US" sz="840" dirty="0"/>
          </a:p>
        </p:txBody>
      </p:sp>
      <p:pic>
        <p:nvPicPr>
          <p:cNvPr id="29" name="Image 1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849648" y="3161342"/>
            <a:ext cx="132588" cy="132588"/>
          </a:xfrm>
          <a:prstGeom prst="rect">
            <a:avLst/>
          </a:prstGeom>
        </p:spPr>
      </p:pic>
      <p:sp>
        <p:nvSpPr>
          <p:cNvPr id="30" name="Text 16"/>
          <p:cNvSpPr/>
          <p:nvPr/>
        </p:nvSpPr>
        <p:spPr>
          <a:xfrm>
            <a:off x="5050334" y="3165723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Desempleo masivo: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Migración de trabajadores calificados y fuga de talento técnico</a:t>
            </a:r>
            <a:endParaRPr lang="en-US" sz="840" dirty="0"/>
          </a:p>
        </p:txBody>
      </p:sp>
      <p:pic>
        <p:nvPicPr>
          <p:cNvPr id="31" name="Image 1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849648" y="3560201"/>
            <a:ext cx="132588" cy="132588"/>
          </a:xfrm>
          <a:prstGeom prst="rect">
            <a:avLst/>
          </a:prstGeom>
        </p:spPr>
      </p:pic>
      <p:sp>
        <p:nvSpPr>
          <p:cNvPr id="32" name="Text 17"/>
          <p:cNvSpPr/>
          <p:nvPr/>
        </p:nvSpPr>
        <p:spPr>
          <a:xfrm>
            <a:off x="5050334" y="3564582"/>
            <a:ext cx="3553141" cy="3134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76"/>
              </a:lnSpc>
              <a:buNone/>
            </a:pPr>
            <a:r>
              <a:rPr lang="en-US" sz="840" b="1" dirty="0">
                <a:solidFill>
                  <a:srgbClr val="E74C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Importaciones: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Venezuela ahora importa acero y aluminio que antes producía y exportaba</a:t>
            </a:r>
            <a:endParaRPr lang="en-US" sz="840" dirty="0"/>
          </a:p>
        </p:txBody>
      </p:sp>
      <p:sp>
        <p:nvSpPr>
          <p:cNvPr id="33" name="Text 18"/>
          <p:cNvSpPr/>
          <p:nvPr/>
        </p:nvSpPr>
        <p:spPr>
          <a:xfrm>
            <a:off x="400050" y="4543574"/>
            <a:ext cx="8343900" cy="342156"/>
          </a:xfrm>
          <a:prstGeom prst="roundRect">
            <a:avLst>
              <a:gd name="adj" fmla="val 16703"/>
            </a:avLst>
          </a:prstGeom>
          <a:solidFill>
            <a:srgbClr val="D4A853">
              <a:alpha val="8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4" name="Image 1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114857" y="4648358"/>
            <a:ext cx="132588" cy="132588"/>
          </a:xfrm>
          <a:prstGeom prst="rect">
            <a:avLst/>
          </a:prstGeom>
        </p:spPr>
      </p:pic>
      <p:sp>
        <p:nvSpPr>
          <p:cNvPr id="35" name="Text 19"/>
          <p:cNvSpPr/>
          <p:nvPr/>
        </p:nvSpPr>
        <p:spPr>
          <a:xfrm>
            <a:off x="2349252" y="4639419"/>
            <a:ext cx="5133975" cy="15046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185"/>
              </a:lnSpc>
              <a:buNone/>
            </a:pPr>
            <a:r>
              <a:rPr lang="en-US" sz="790" i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La producción de aluminio cayó de 600.000 ton/año a menos de 100.000 — un colapso del 85% bajo gestión estatal</a:t>
            </a:r>
            <a:endParaRPr lang="en-US" sz="790" dirty="0"/>
          </a:p>
        </p:txBody>
      </p:sp>
      <p:sp>
        <p:nvSpPr>
          <p:cNvPr id="36" name="Text 20"/>
          <p:cNvSpPr/>
          <p:nvPr/>
        </p:nvSpPr>
        <p:spPr>
          <a:xfrm>
            <a:off x="4385965" y="2552105"/>
            <a:ext cx="372070" cy="372070"/>
          </a:xfrm>
          <a:prstGeom prst="ellipse">
            <a:avLst/>
          </a:prstGeom>
          <a:solidFill>
            <a:srgbClr val="0C1B2A"/>
          </a:solidFill>
          <a:ln w="9525">
            <a:solidFill>
              <a:srgbClr val="D4A853"/>
            </a:solidFill>
          </a:ln>
          <a:effectLst>
            <a:outerShdw blurRad="171450" dist="50800" dir="16200000" algn="bl" rotWithShape="0">
              <a:srgbClr val="D4A853">
                <a:alpha val="30000"/>
              </a:srgbClr>
            </a:outerShdw>
          </a:effectLst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7" name="Image 1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505706" y="2671846"/>
            <a:ext cx="132588" cy="132588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7F9B5ED9-5A24-23FB-79E3-47397622B0B8}"/>
              </a:ext>
            </a:extLst>
          </p:cNvPr>
          <p:cNvSpPr/>
          <p:nvPr/>
        </p:nvSpPr>
        <p:spPr>
          <a:xfrm>
            <a:off x="1697226" y="2642288"/>
            <a:ext cx="2543168" cy="2403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900" noProof="0" dirty="0">
                <a:solidFill>
                  <a:schemeClr val="bg1"/>
                </a:solidFill>
              </a:rPr>
              <a:t>Capacidad  de producción 5MM ton/año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428875" y="428625"/>
            <a:ext cx="4286250" cy="4286250"/>
          </a:xfrm>
          <a:prstGeom prst="ellipse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12211" y="371028"/>
            <a:ext cx="9144000" cy="514350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33333">
                <a:srgbClr val="D4A853">
                  <a:alpha val="4000"/>
                </a:srgbClr>
              </a:gs>
              <a:gs pos="66667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8963025" y="4542830"/>
            <a:ext cx="9525" cy="429220"/>
          </a:xfrm>
          <a:prstGeom prst="rect">
            <a:avLst/>
          </a:prstGeom>
          <a:solidFill>
            <a:srgbClr val="D4A853">
              <a:alpha val="20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3274219" y="825698"/>
            <a:ext cx="2855119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b="1" kern="0" spc="2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PROPUESTA DE TRANSFORMACIÓN</a:t>
            </a:r>
            <a:endParaRPr lang="en-US" sz="730" dirty="0"/>
          </a:p>
        </p:txBody>
      </p:sp>
      <p:sp>
        <p:nvSpPr>
          <p:cNvPr id="6" name="Text 4"/>
          <p:cNvSpPr/>
          <p:nvPr/>
        </p:nvSpPr>
        <p:spPr>
          <a:xfrm>
            <a:off x="3498731" y="1037035"/>
            <a:ext cx="1917639" cy="3568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spcAft>
                <a:spcPts val="1130"/>
              </a:spcAft>
              <a:buNone/>
            </a:pPr>
            <a:r>
              <a:rPr lang="en-US" sz="1800" b="1" kern="0" spc="6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Tesis Central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4000351" y="1544315"/>
            <a:ext cx="571500" cy="13841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992233" y="1466106"/>
            <a:ext cx="306445" cy="7149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5630"/>
              </a:lnSpc>
              <a:buNone/>
            </a:pPr>
            <a:r>
              <a:rPr lang="en-US" sz="56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5630" dirty="0"/>
          </a:p>
        </p:txBody>
      </p:sp>
      <p:sp>
        <p:nvSpPr>
          <p:cNvPr id="9" name="Text 7"/>
          <p:cNvSpPr/>
          <p:nvPr/>
        </p:nvSpPr>
        <p:spPr>
          <a:xfrm>
            <a:off x="7845322" y="2227808"/>
            <a:ext cx="306445" cy="7149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5630"/>
              </a:lnSpc>
              <a:buNone/>
            </a:pPr>
            <a:r>
              <a:rPr lang="en-US" sz="56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5630" dirty="0"/>
          </a:p>
        </p:txBody>
      </p:sp>
      <p:sp>
        <p:nvSpPr>
          <p:cNvPr id="10" name="Text 8"/>
          <p:cNvSpPr/>
          <p:nvPr/>
        </p:nvSpPr>
        <p:spPr>
          <a:xfrm>
            <a:off x="1249299" y="1751856"/>
            <a:ext cx="6645402" cy="7997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999"/>
              </a:lnSpc>
              <a:buNone/>
            </a:pP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La solución a la crisis venezolana requiere una </a:t>
            </a:r>
            <a:r>
              <a:rPr lang="en-US" sz="129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transformación estructural</a:t>
            </a: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del modelo económico: pasar del </a:t>
            </a:r>
            <a:r>
              <a:rPr lang="en-US" sz="129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Estado empresario</a:t>
            </a: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al </a:t>
            </a:r>
            <a:r>
              <a:rPr lang="en-US" sz="129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Estado no interventor</a:t>
            </a: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del rentismo a la </a:t>
            </a:r>
            <a:r>
              <a:rPr lang="en-US" sz="129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productividad</a:t>
            </a: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del control a la </a:t>
            </a:r>
            <a:r>
              <a:rPr lang="en-US" sz="129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libertad económica</a:t>
            </a:r>
            <a:r>
              <a:rPr lang="en-US" sz="129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.</a:t>
            </a:r>
            <a:endParaRPr lang="en-US" sz="1290" dirty="0"/>
          </a:p>
        </p:txBody>
      </p:sp>
      <p:sp>
        <p:nvSpPr>
          <p:cNvPr id="11" name="Text 9"/>
          <p:cNvSpPr/>
          <p:nvPr/>
        </p:nvSpPr>
        <p:spPr>
          <a:xfrm>
            <a:off x="785515" y="2799308"/>
            <a:ext cx="2390477" cy="1518493"/>
          </a:xfrm>
          <a:prstGeom prst="roundRect">
            <a:avLst>
              <a:gd name="adj" fmla="val 284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785515" y="2799308"/>
            <a:ext cx="2390477" cy="19050"/>
          </a:xfrm>
          <a:custGeom>
            <a:avLst/>
            <a:gdLst/>
            <a:ahLst/>
            <a:cxnLst/>
            <a:rect l="l" t="t" r="r" b="b"/>
            <a:pathLst>
              <a:path w="2390477" h="19050">
                <a:moveTo>
                  <a:pt x="43180" y="0"/>
                </a:moveTo>
                <a:lnTo>
                  <a:pt x="29039" y="2381"/>
                </a:lnTo>
                <a:lnTo>
                  <a:pt x="23467" y="4763"/>
                </a:lnTo>
                <a:lnTo>
                  <a:pt x="19391" y="7144"/>
                </a:lnTo>
                <a:lnTo>
                  <a:pt x="16127" y="9525"/>
                </a:lnTo>
                <a:lnTo>
                  <a:pt x="13406" y="11906"/>
                </a:lnTo>
                <a:lnTo>
                  <a:pt x="11090" y="14288"/>
                </a:lnTo>
                <a:lnTo>
                  <a:pt x="9097" y="16669"/>
                </a:lnTo>
                <a:lnTo>
                  <a:pt x="7371" y="19050"/>
                </a:lnTo>
                <a:lnTo>
                  <a:pt x="2383106" y="19050"/>
                </a:lnTo>
                <a:lnTo>
                  <a:pt x="2381381" y="16669"/>
                </a:lnTo>
                <a:lnTo>
                  <a:pt x="2379387" y="14288"/>
                </a:lnTo>
                <a:lnTo>
                  <a:pt x="2377071" y="11906"/>
                </a:lnTo>
                <a:lnTo>
                  <a:pt x="2374350" y="9525"/>
                </a:lnTo>
                <a:lnTo>
                  <a:pt x="2371086" y="7144"/>
                </a:lnTo>
                <a:lnTo>
                  <a:pt x="2367011" y="4763"/>
                </a:lnTo>
                <a:lnTo>
                  <a:pt x="2361439" y="2381"/>
                </a:lnTo>
                <a:lnTo>
                  <a:pt x="2347297" y="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1866454" y="2989808"/>
            <a:ext cx="228600" cy="251460"/>
          </a:xfrm>
          <a:prstGeom prst="ellipse">
            <a:avLst/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9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</a:t>
            </a:r>
            <a:endParaRPr lang="en-US" sz="790" dirty="0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3318718"/>
            <a:ext cx="193328" cy="193328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849675" y="3598366"/>
            <a:ext cx="2262158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960" b="1" kern="0" spc="2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Reforma Institucional</a:t>
            </a:r>
            <a:endParaRPr lang="en-US" sz="960" dirty="0"/>
          </a:p>
        </p:txBody>
      </p:sp>
      <p:sp>
        <p:nvSpPr>
          <p:cNvPr id="16" name="Text 13"/>
          <p:cNvSpPr/>
          <p:nvPr/>
        </p:nvSpPr>
        <p:spPr>
          <a:xfrm>
            <a:off x="849675" y="3838277"/>
            <a:ext cx="2262158" cy="156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30"/>
              </a:lnSpc>
              <a:buNone/>
            </a:pPr>
            <a:r>
              <a:rPr lang="en-US" sz="8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eficiente, transparente y subsidiario</a:t>
            </a:r>
            <a:endParaRPr lang="en-US" sz="820" dirty="0"/>
          </a:p>
        </p:txBody>
      </p:sp>
      <p:sp>
        <p:nvSpPr>
          <p:cNvPr id="17" name="Text 14"/>
          <p:cNvSpPr/>
          <p:nvPr/>
        </p:nvSpPr>
        <p:spPr>
          <a:xfrm>
            <a:off x="3376613" y="2799308"/>
            <a:ext cx="2390626" cy="1518493"/>
          </a:xfrm>
          <a:prstGeom prst="roundRect">
            <a:avLst>
              <a:gd name="adj" fmla="val 284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3376613" y="2799308"/>
            <a:ext cx="2390626" cy="19050"/>
          </a:xfrm>
          <a:custGeom>
            <a:avLst/>
            <a:gdLst/>
            <a:ahLst/>
            <a:cxnLst/>
            <a:rect l="l" t="t" r="r" b="b"/>
            <a:pathLst>
              <a:path w="2390626" h="19050">
                <a:moveTo>
                  <a:pt x="43180" y="0"/>
                </a:moveTo>
                <a:lnTo>
                  <a:pt x="29039" y="2381"/>
                </a:lnTo>
                <a:lnTo>
                  <a:pt x="23467" y="4763"/>
                </a:lnTo>
                <a:lnTo>
                  <a:pt x="19391" y="7144"/>
                </a:lnTo>
                <a:lnTo>
                  <a:pt x="16127" y="9525"/>
                </a:lnTo>
                <a:lnTo>
                  <a:pt x="13406" y="11906"/>
                </a:lnTo>
                <a:lnTo>
                  <a:pt x="11090" y="14288"/>
                </a:lnTo>
                <a:lnTo>
                  <a:pt x="9097" y="16669"/>
                </a:lnTo>
                <a:lnTo>
                  <a:pt x="7371" y="19050"/>
                </a:lnTo>
                <a:lnTo>
                  <a:pt x="2383255" y="19050"/>
                </a:lnTo>
                <a:lnTo>
                  <a:pt x="2381529" y="16669"/>
                </a:lnTo>
                <a:lnTo>
                  <a:pt x="2379536" y="14288"/>
                </a:lnTo>
                <a:lnTo>
                  <a:pt x="2377220" y="11906"/>
                </a:lnTo>
                <a:lnTo>
                  <a:pt x="2374499" y="9525"/>
                </a:lnTo>
                <a:lnTo>
                  <a:pt x="2371235" y="7144"/>
                </a:lnTo>
                <a:lnTo>
                  <a:pt x="2367159" y="4763"/>
                </a:lnTo>
                <a:lnTo>
                  <a:pt x="2361587" y="2381"/>
                </a:lnTo>
                <a:lnTo>
                  <a:pt x="2347446" y="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6"/>
          <p:cNvSpPr/>
          <p:nvPr/>
        </p:nvSpPr>
        <p:spPr>
          <a:xfrm>
            <a:off x="4457551" y="2989808"/>
            <a:ext cx="228600" cy="251460"/>
          </a:xfrm>
          <a:prstGeom prst="ellipse">
            <a:avLst/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9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II</a:t>
            </a:r>
            <a:endParaRPr lang="en-US" sz="790" dirty="0"/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43598" y="3318718"/>
            <a:ext cx="193328" cy="193328"/>
          </a:xfrm>
          <a:prstGeom prst="rect">
            <a:avLst/>
          </a:prstGeom>
        </p:spPr>
      </p:pic>
      <p:sp>
        <p:nvSpPr>
          <p:cNvPr id="21" name="Text 17"/>
          <p:cNvSpPr/>
          <p:nvPr/>
        </p:nvSpPr>
        <p:spPr>
          <a:xfrm>
            <a:off x="3440765" y="3598366"/>
            <a:ext cx="2262321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960" b="1" kern="0" spc="2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Liberalización Económica</a:t>
            </a:r>
            <a:endParaRPr lang="en-US" sz="960" dirty="0"/>
          </a:p>
        </p:txBody>
      </p:sp>
      <p:sp>
        <p:nvSpPr>
          <p:cNvPr id="22" name="Text 18"/>
          <p:cNvSpPr/>
          <p:nvPr/>
        </p:nvSpPr>
        <p:spPr>
          <a:xfrm>
            <a:off x="3523031" y="3838277"/>
            <a:ext cx="2097789" cy="3281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30"/>
              </a:lnSpc>
              <a:buNone/>
            </a:pPr>
            <a:r>
              <a:rPr lang="en-US" sz="8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Apertura de mercados y protección de la propiedad privada</a:t>
            </a:r>
            <a:endParaRPr lang="en-US" sz="820" dirty="0"/>
          </a:p>
        </p:txBody>
      </p:sp>
      <p:sp>
        <p:nvSpPr>
          <p:cNvPr id="23" name="Text 19"/>
          <p:cNvSpPr/>
          <p:nvPr/>
        </p:nvSpPr>
        <p:spPr>
          <a:xfrm>
            <a:off x="5967859" y="2799308"/>
            <a:ext cx="2390626" cy="1518493"/>
          </a:xfrm>
          <a:prstGeom prst="roundRect">
            <a:avLst>
              <a:gd name="adj" fmla="val 2844"/>
            </a:avLst>
          </a:prstGeom>
          <a:gradFill rotWithShape="1">
            <a:gsLst>
              <a:gs pos="0">
                <a:srgbClr val="162A40">
                  <a:alpha val="90000"/>
                </a:srgbClr>
              </a:gs>
              <a:gs pos="100000">
                <a:srgbClr val="0C1B2A">
                  <a:alpha val="9500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20"/>
          <p:cNvSpPr/>
          <p:nvPr/>
        </p:nvSpPr>
        <p:spPr>
          <a:xfrm>
            <a:off x="5967859" y="2799308"/>
            <a:ext cx="2390626" cy="19050"/>
          </a:xfrm>
          <a:custGeom>
            <a:avLst/>
            <a:gdLst/>
            <a:ahLst/>
            <a:cxnLst/>
            <a:rect l="l" t="t" r="r" b="b"/>
            <a:pathLst>
              <a:path w="2390626" h="19050">
                <a:moveTo>
                  <a:pt x="43180" y="0"/>
                </a:moveTo>
                <a:lnTo>
                  <a:pt x="29039" y="2381"/>
                </a:lnTo>
                <a:lnTo>
                  <a:pt x="23467" y="4763"/>
                </a:lnTo>
                <a:lnTo>
                  <a:pt x="19391" y="7144"/>
                </a:lnTo>
                <a:lnTo>
                  <a:pt x="16127" y="9525"/>
                </a:lnTo>
                <a:lnTo>
                  <a:pt x="13406" y="11906"/>
                </a:lnTo>
                <a:lnTo>
                  <a:pt x="11090" y="14288"/>
                </a:lnTo>
                <a:lnTo>
                  <a:pt x="9097" y="16669"/>
                </a:lnTo>
                <a:lnTo>
                  <a:pt x="7371" y="19050"/>
                </a:lnTo>
                <a:lnTo>
                  <a:pt x="2383255" y="19050"/>
                </a:lnTo>
                <a:lnTo>
                  <a:pt x="2381529" y="16669"/>
                </a:lnTo>
                <a:lnTo>
                  <a:pt x="2379536" y="14288"/>
                </a:lnTo>
                <a:lnTo>
                  <a:pt x="2377220" y="11906"/>
                </a:lnTo>
                <a:lnTo>
                  <a:pt x="2374499" y="9525"/>
                </a:lnTo>
                <a:lnTo>
                  <a:pt x="2371235" y="7144"/>
                </a:lnTo>
                <a:lnTo>
                  <a:pt x="2367159" y="4763"/>
                </a:lnTo>
                <a:lnTo>
                  <a:pt x="2361587" y="2381"/>
                </a:lnTo>
                <a:lnTo>
                  <a:pt x="2347446" y="0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1"/>
          <p:cNvSpPr/>
          <p:nvPr/>
        </p:nvSpPr>
        <p:spPr>
          <a:xfrm>
            <a:off x="7048798" y="2989808"/>
            <a:ext cx="228600" cy="251460"/>
          </a:xfrm>
          <a:prstGeom prst="ellipse">
            <a:avLst/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9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III</a:t>
            </a:r>
            <a:endParaRPr lang="en-US" sz="790" dirty="0"/>
          </a:p>
        </p:txBody>
      </p:sp>
      <p:pic>
        <p:nvPicPr>
          <p:cNvPr id="2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34844" y="3318718"/>
            <a:ext cx="193328" cy="193328"/>
          </a:xfrm>
          <a:prstGeom prst="rect">
            <a:avLst/>
          </a:prstGeom>
        </p:spPr>
      </p:pic>
      <p:sp>
        <p:nvSpPr>
          <p:cNvPr id="27" name="Text 22"/>
          <p:cNvSpPr/>
          <p:nvPr/>
        </p:nvSpPr>
        <p:spPr>
          <a:xfrm>
            <a:off x="6032011" y="3598366"/>
            <a:ext cx="2262321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960" b="1" kern="0" spc="2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Disciplina Fiscal</a:t>
            </a:r>
            <a:endParaRPr lang="en-US" sz="960" dirty="0"/>
          </a:p>
        </p:txBody>
      </p:sp>
      <p:sp>
        <p:nvSpPr>
          <p:cNvPr id="28" name="Text 23"/>
          <p:cNvSpPr/>
          <p:nvPr/>
        </p:nvSpPr>
        <p:spPr>
          <a:xfrm>
            <a:off x="6114278" y="3838277"/>
            <a:ext cx="2097789" cy="3281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30"/>
              </a:lnSpc>
              <a:buNone/>
            </a:pPr>
            <a:r>
              <a:rPr lang="en-US" sz="82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 de la monetización del déficit y responsabilidad fiscal</a:t>
            </a:r>
            <a:endParaRPr lang="en-US" sz="82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9164" y="342900"/>
            <a:ext cx="8805672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75"/>
              </a:lnSpc>
              <a:buNone/>
            </a:pPr>
            <a:r>
              <a:rPr lang="en-US" sz="225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Rol del Estado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4286250" y="857845"/>
            <a:ext cx="5715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457200" y="1137196"/>
            <a:ext cx="4000500" cy="3438079"/>
          </a:xfrm>
          <a:prstGeom prst="roundRect">
            <a:avLst>
              <a:gd name="adj" fmla="val 3325"/>
            </a:avLst>
          </a:prstGeom>
          <a:solidFill>
            <a:srgbClr val="2A1419"/>
          </a:solidFill>
          <a:ln w="9525">
            <a:solidFill>
              <a:srgbClr val="8B2D3A"/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667345" y="1733401"/>
            <a:ext cx="3580209" cy="9525"/>
          </a:xfrm>
          <a:prstGeom prst="rect">
            <a:avLst/>
          </a:prstGeom>
          <a:solidFill>
            <a:srgbClr val="8B2D3A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667345" y="1347341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E05264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3926" y="1423922"/>
            <a:ext cx="132588" cy="13258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039416" y="1372046"/>
            <a:ext cx="1289551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60"/>
              </a:lnSpc>
              <a:buNone/>
            </a:pPr>
            <a:r>
              <a:rPr lang="en-US" sz="1240" b="1" kern="0" spc="20" dirty="0">
                <a:solidFill>
                  <a:srgbClr val="E05264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Modelo Estatista</a:t>
            </a:r>
            <a:endParaRPr lang="en-US" sz="1240" dirty="0"/>
          </a:p>
        </p:txBody>
      </p:sp>
      <p:sp>
        <p:nvSpPr>
          <p:cNvPr id="9" name="Text 6"/>
          <p:cNvSpPr/>
          <p:nvPr/>
        </p:nvSpPr>
        <p:spPr>
          <a:xfrm>
            <a:off x="667345" y="1886396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8B2D3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597" y="1998919"/>
            <a:ext cx="132588" cy="13258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68586" y="1957388"/>
            <a:ext cx="2473836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como empresario y productor directo</a:t>
            </a:r>
            <a:endParaRPr lang="en-US" sz="900" dirty="0"/>
          </a:p>
        </p:txBody>
      </p:sp>
      <p:sp>
        <p:nvSpPr>
          <p:cNvPr id="12" name="Text 8"/>
          <p:cNvSpPr/>
          <p:nvPr/>
        </p:nvSpPr>
        <p:spPr>
          <a:xfrm>
            <a:off x="667345" y="2322909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8B2D3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1597" y="2435432"/>
            <a:ext cx="132588" cy="13258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68586" y="2393900"/>
            <a:ext cx="1970916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de precios y tipo de cambio</a:t>
            </a:r>
            <a:endParaRPr lang="en-US" sz="900" dirty="0"/>
          </a:p>
        </p:txBody>
      </p:sp>
      <p:sp>
        <p:nvSpPr>
          <p:cNvPr id="15" name="Text 10"/>
          <p:cNvSpPr/>
          <p:nvPr/>
        </p:nvSpPr>
        <p:spPr>
          <a:xfrm>
            <a:off x="667345" y="2759422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8B2D3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1597" y="2871945"/>
            <a:ext cx="132588" cy="13258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068586" y="2830413"/>
            <a:ext cx="2194545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Monopolios estatales en sectores clave</a:t>
            </a:r>
            <a:endParaRPr lang="en-US" sz="900" dirty="0"/>
          </a:p>
        </p:txBody>
      </p:sp>
      <p:sp>
        <p:nvSpPr>
          <p:cNvPr id="18" name="Text 12"/>
          <p:cNvSpPr/>
          <p:nvPr/>
        </p:nvSpPr>
        <p:spPr>
          <a:xfrm>
            <a:off x="667345" y="3195935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8B2D3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1597" y="3308458"/>
            <a:ext cx="132588" cy="132588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1068586" y="3266926"/>
            <a:ext cx="2250534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Subsidios generalizados sin focalización</a:t>
            </a:r>
            <a:endParaRPr lang="en-US" sz="900" dirty="0"/>
          </a:p>
        </p:txBody>
      </p:sp>
      <p:sp>
        <p:nvSpPr>
          <p:cNvPr id="21" name="Text 14"/>
          <p:cNvSpPr/>
          <p:nvPr/>
        </p:nvSpPr>
        <p:spPr>
          <a:xfrm>
            <a:off x="667345" y="3632448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8B2D3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1597" y="3744971"/>
            <a:ext cx="132588" cy="132588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1068586" y="3703439"/>
            <a:ext cx="1887260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Burocracia extendida e ineficiente</a:t>
            </a:r>
            <a:endParaRPr lang="en-US" sz="900" dirty="0"/>
          </a:p>
        </p:txBody>
      </p:sp>
      <p:sp>
        <p:nvSpPr>
          <p:cNvPr id="24" name="Text 16"/>
          <p:cNvSpPr/>
          <p:nvPr/>
        </p:nvSpPr>
        <p:spPr>
          <a:xfrm>
            <a:off x="4686300" y="1137196"/>
            <a:ext cx="4000500" cy="3438079"/>
          </a:xfrm>
          <a:prstGeom prst="roundRect">
            <a:avLst>
              <a:gd name="adj" fmla="val 3325"/>
            </a:avLst>
          </a:prstGeom>
          <a:solidFill>
            <a:srgbClr val="122A1A"/>
          </a:solidFill>
          <a:ln w="9525">
            <a:solidFill>
              <a:srgbClr val="2D7A4A"/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17"/>
          <p:cNvSpPr/>
          <p:nvPr/>
        </p:nvSpPr>
        <p:spPr>
          <a:xfrm>
            <a:off x="4896445" y="1733401"/>
            <a:ext cx="3580209" cy="9525"/>
          </a:xfrm>
          <a:prstGeom prst="rect">
            <a:avLst/>
          </a:prstGeom>
          <a:solidFill>
            <a:srgbClr val="2D7A4A">
              <a:alpha val="6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18"/>
          <p:cNvSpPr/>
          <p:nvPr/>
        </p:nvSpPr>
        <p:spPr>
          <a:xfrm>
            <a:off x="4896445" y="1347341"/>
            <a:ext cx="285750" cy="285750"/>
          </a:xfrm>
          <a:prstGeom prst="roundRect">
            <a:avLst>
              <a:gd name="adj" fmla="val 24889"/>
            </a:avLst>
          </a:prstGeom>
          <a:solidFill>
            <a:srgbClr val="4ECA7A">
              <a:alpha val="15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7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73026" y="1423922"/>
            <a:ext cx="132588" cy="132588"/>
          </a:xfrm>
          <a:prstGeom prst="rect">
            <a:avLst/>
          </a:prstGeom>
        </p:spPr>
      </p:pic>
      <p:sp>
        <p:nvSpPr>
          <p:cNvPr id="28" name="Text 19"/>
          <p:cNvSpPr/>
          <p:nvPr/>
        </p:nvSpPr>
        <p:spPr>
          <a:xfrm>
            <a:off x="5268516" y="1372046"/>
            <a:ext cx="1524476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60"/>
              </a:lnSpc>
              <a:buNone/>
            </a:pPr>
            <a:r>
              <a:rPr lang="en-US" sz="1240" b="1" kern="0" spc="20" dirty="0">
                <a:solidFill>
                  <a:srgbClr val="4ECA7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Modelo de Mercado</a:t>
            </a:r>
            <a:endParaRPr lang="en-US" sz="1240" dirty="0"/>
          </a:p>
        </p:txBody>
      </p:sp>
      <p:sp>
        <p:nvSpPr>
          <p:cNvPr id="29" name="Text 20"/>
          <p:cNvSpPr/>
          <p:nvPr/>
        </p:nvSpPr>
        <p:spPr>
          <a:xfrm>
            <a:off x="4896445" y="1886396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2D7A4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30697" y="1998919"/>
            <a:ext cx="132588" cy="132588"/>
          </a:xfrm>
          <a:prstGeom prst="rect">
            <a:avLst/>
          </a:prstGeom>
        </p:spPr>
      </p:pic>
      <p:sp>
        <p:nvSpPr>
          <p:cNvPr id="31" name="Text 21"/>
          <p:cNvSpPr/>
          <p:nvPr/>
        </p:nvSpPr>
        <p:spPr>
          <a:xfrm>
            <a:off x="5297686" y="1957388"/>
            <a:ext cx="1970916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como regulador y facilitador</a:t>
            </a:r>
            <a:endParaRPr lang="en-US" sz="900" dirty="0"/>
          </a:p>
        </p:txBody>
      </p:sp>
      <p:sp>
        <p:nvSpPr>
          <p:cNvPr id="32" name="Text 22"/>
          <p:cNvSpPr/>
          <p:nvPr/>
        </p:nvSpPr>
        <p:spPr>
          <a:xfrm>
            <a:off x="4896445" y="2322909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2D7A4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3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030697" y="2435432"/>
            <a:ext cx="132588" cy="132588"/>
          </a:xfrm>
          <a:prstGeom prst="rect">
            <a:avLst/>
          </a:prstGeom>
        </p:spPr>
      </p:pic>
      <p:sp>
        <p:nvSpPr>
          <p:cNvPr id="34" name="Text 23"/>
          <p:cNvSpPr/>
          <p:nvPr/>
        </p:nvSpPr>
        <p:spPr>
          <a:xfrm>
            <a:off x="5297686" y="2393900"/>
            <a:ext cx="2446169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Precios determinados por oferta y demanda</a:t>
            </a:r>
            <a:endParaRPr lang="en-US" sz="900" dirty="0"/>
          </a:p>
        </p:txBody>
      </p:sp>
      <p:sp>
        <p:nvSpPr>
          <p:cNvPr id="35" name="Text 24"/>
          <p:cNvSpPr/>
          <p:nvPr/>
        </p:nvSpPr>
        <p:spPr>
          <a:xfrm>
            <a:off x="4896445" y="2759422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2D7A4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6" name="Image 9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30697" y="2871945"/>
            <a:ext cx="132588" cy="132588"/>
          </a:xfrm>
          <a:prstGeom prst="rect">
            <a:avLst/>
          </a:prstGeom>
        </p:spPr>
      </p:pic>
      <p:sp>
        <p:nvSpPr>
          <p:cNvPr id="37" name="Text 25"/>
          <p:cNvSpPr/>
          <p:nvPr/>
        </p:nvSpPr>
        <p:spPr>
          <a:xfrm>
            <a:off x="5297686" y="2830413"/>
            <a:ext cx="2054736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Competencia abierta y libre empresa</a:t>
            </a:r>
            <a:endParaRPr lang="en-US" sz="900" dirty="0"/>
          </a:p>
        </p:txBody>
      </p:sp>
      <p:sp>
        <p:nvSpPr>
          <p:cNvPr id="38" name="Text 26"/>
          <p:cNvSpPr/>
          <p:nvPr/>
        </p:nvSpPr>
        <p:spPr>
          <a:xfrm>
            <a:off x="4896445" y="3195935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2D7A4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9" name="Image 1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030697" y="3308458"/>
            <a:ext cx="132588" cy="132588"/>
          </a:xfrm>
          <a:prstGeom prst="rect">
            <a:avLst/>
          </a:prstGeom>
        </p:spPr>
      </p:pic>
      <p:sp>
        <p:nvSpPr>
          <p:cNvPr id="40" name="Text 27"/>
          <p:cNvSpPr/>
          <p:nvPr/>
        </p:nvSpPr>
        <p:spPr>
          <a:xfrm>
            <a:off x="5297686" y="3266926"/>
            <a:ext cx="2460084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Subsidios focalizados a los más vulnerables</a:t>
            </a:r>
            <a:endParaRPr lang="en-US" sz="900" dirty="0"/>
          </a:p>
        </p:txBody>
      </p:sp>
      <p:sp>
        <p:nvSpPr>
          <p:cNvPr id="41" name="Text 28"/>
          <p:cNvSpPr/>
          <p:nvPr/>
        </p:nvSpPr>
        <p:spPr>
          <a:xfrm>
            <a:off x="4896445" y="3632448"/>
            <a:ext cx="3580209" cy="350193"/>
          </a:xfrm>
          <a:prstGeom prst="roundRect">
            <a:avLst>
              <a:gd name="adj" fmla="val 20309"/>
            </a:avLst>
          </a:prstGeom>
          <a:solidFill>
            <a:srgbClr val="2D7A4A">
              <a:alpha val="12000"/>
            </a:srgbClr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2" name="Image 1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030697" y="3744971"/>
            <a:ext cx="132588" cy="132588"/>
          </a:xfrm>
          <a:prstGeom prst="rect">
            <a:avLst/>
          </a:prstGeom>
        </p:spPr>
      </p:pic>
      <p:sp>
        <p:nvSpPr>
          <p:cNvPr id="43" name="Text 29"/>
          <p:cNvSpPr/>
          <p:nvPr/>
        </p:nvSpPr>
        <p:spPr>
          <a:xfrm>
            <a:off x="5297686" y="3703439"/>
            <a:ext cx="2166551" cy="165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305"/>
              </a:lnSpc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Instituciones eficientes y transparentes</a:t>
            </a:r>
            <a:endParaRPr lang="en-US" sz="900" dirty="0"/>
          </a:p>
        </p:txBody>
      </p:sp>
      <p:sp>
        <p:nvSpPr>
          <p:cNvPr id="44" name="Text 30"/>
          <p:cNvSpPr/>
          <p:nvPr/>
        </p:nvSpPr>
        <p:spPr>
          <a:xfrm>
            <a:off x="457200" y="4783187"/>
            <a:ext cx="3028057" cy="10120"/>
          </a:xfrm>
          <a:prstGeom prst="rect">
            <a:avLst/>
          </a:prstGeom>
          <a:gradFill rotWithShape="1">
            <a:gsLst>
              <a:gs pos="0">
                <a:srgbClr val="E05264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5" name="Text 31"/>
          <p:cNvSpPr/>
          <p:nvPr/>
        </p:nvSpPr>
        <p:spPr>
          <a:xfrm>
            <a:off x="3599557" y="4718745"/>
            <a:ext cx="2139375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DOS PARADIGMAS · UNA DECISIÓN</a:t>
            </a:r>
            <a:endParaRPr lang="en-US" sz="730" dirty="0"/>
          </a:p>
        </p:txBody>
      </p:sp>
      <p:sp>
        <p:nvSpPr>
          <p:cNvPr id="46" name="Text 32"/>
          <p:cNvSpPr/>
          <p:nvPr/>
        </p:nvSpPr>
        <p:spPr>
          <a:xfrm>
            <a:off x="5658743" y="4783187"/>
            <a:ext cx="3028057" cy="10120"/>
          </a:xfrm>
          <a:prstGeom prst="rect">
            <a:avLst/>
          </a:prstGeom>
          <a:gradFill rotWithShape="1">
            <a:gsLst>
              <a:gs pos="0">
                <a:srgbClr val="4ECA7A"/>
              </a:gs>
              <a:gs pos="100000">
                <a:srgbClr val="000000">
                  <a:alpha val="0"/>
                </a:srgbClr>
              </a:gs>
            </a:gsLst>
            <a:lin ang="1080000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Text 33"/>
          <p:cNvSpPr/>
          <p:nvPr/>
        </p:nvSpPr>
        <p:spPr>
          <a:xfrm>
            <a:off x="4385965" y="2670125"/>
            <a:ext cx="372070" cy="409277"/>
          </a:xfrm>
          <a:prstGeom prst="ellipse">
            <a:avLst/>
          </a:prstGeom>
          <a:solidFill>
            <a:srgbClr val="0C1B2A"/>
          </a:solidFill>
          <a:ln w="9525">
            <a:solidFill>
              <a:srgbClr val="D4A853"/>
            </a:solidFill>
          </a:ln>
          <a:effectLst>
            <a:outerShdw blurRad="143510" dist="50800" dir="16200000" algn="bl" rotWithShape="0">
              <a:srgbClr val="0C1B2A">
                <a:alpha val="90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01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VS</a:t>
            </a:r>
            <a:endParaRPr lang="en-US" sz="101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01470" y="0"/>
            <a:ext cx="2142530" cy="1785640"/>
          </a:xfrm>
          <a:prstGeom prst="ellipse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3572470"/>
            <a:ext cx="2286000" cy="1571030"/>
          </a:xfrm>
          <a:prstGeom prst="ellipse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485775" y="1188393"/>
            <a:ext cx="8201025" cy="620613"/>
          </a:xfrm>
          <a:prstGeom prst="roundRect">
            <a:avLst>
              <a:gd name="adj" fmla="val 11460"/>
            </a:avLst>
          </a:prstGeom>
          <a:noFill/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485775" y="1909316"/>
            <a:ext cx="8201025" cy="620613"/>
          </a:xfrm>
          <a:prstGeom prst="roundRect">
            <a:avLst>
              <a:gd name="adj" fmla="val 11460"/>
            </a:avLst>
          </a:prstGeom>
          <a:noFill/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85775" y="2630239"/>
            <a:ext cx="8201025" cy="620613"/>
          </a:xfrm>
          <a:prstGeom prst="roundRect">
            <a:avLst>
              <a:gd name="adj" fmla="val 11460"/>
            </a:avLst>
          </a:prstGeom>
          <a:noFill/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485775" y="3351163"/>
            <a:ext cx="8201025" cy="620613"/>
          </a:xfrm>
          <a:prstGeom prst="roundRect">
            <a:avLst>
              <a:gd name="adj" fmla="val 11460"/>
            </a:avLst>
          </a:prstGeom>
          <a:noFill/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485775" y="4072086"/>
            <a:ext cx="8201025" cy="620613"/>
          </a:xfrm>
          <a:prstGeom prst="roundRect">
            <a:avLst>
              <a:gd name="adj" fmla="val 11460"/>
            </a:avLst>
          </a:prstGeom>
          <a:noFill/>
          <a:ln w="9525">
            <a:solidFill>
              <a:srgbClr val="D4A853">
                <a:alpha val="12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457200" y="342900"/>
            <a:ext cx="9052560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95"/>
              </a:lnSpc>
              <a:spcAft>
                <a:spcPts val="560"/>
              </a:spcAft>
              <a:buNone/>
            </a:pPr>
            <a:r>
              <a:rPr lang="en-US" sz="730" b="1" kern="0" spc="17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HOJA DE RUTA</a:t>
            </a:r>
            <a:endParaRPr lang="en-US" sz="730" dirty="0"/>
          </a:p>
        </p:txBody>
      </p:sp>
      <p:sp>
        <p:nvSpPr>
          <p:cNvPr id="10" name="Text 8"/>
          <p:cNvSpPr/>
          <p:nvPr/>
        </p:nvSpPr>
        <p:spPr>
          <a:xfrm>
            <a:off x="457200" y="552896"/>
            <a:ext cx="8805672" cy="3143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75"/>
              </a:lnSpc>
              <a:spcAft>
                <a:spcPts val="560"/>
              </a:spcAft>
              <a:buNone/>
            </a:pPr>
            <a:r>
              <a:rPr lang="en-US" sz="225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Objetivos de la Reforma Económica</a:t>
            </a:r>
            <a:endParaRPr lang="en-US" sz="2250" dirty="0"/>
          </a:p>
        </p:txBody>
      </p:sp>
      <p:sp>
        <p:nvSpPr>
          <p:cNvPr id="11" name="Text 9"/>
          <p:cNvSpPr/>
          <p:nvPr/>
        </p:nvSpPr>
        <p:spPr>
          <a:xfrm>
            <a:off x="457200" y="938213"/>
            <a:ext cx="4572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457200" y="1188393"/>
            <a:ext cx="8229600" cy="620613"/>
          </a:xfrm>
          <a:prstGeom prst="roundRect">
            <a:avLst>
              <a:gd name="adj" fmla="val 11460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457200" y="1188393"/>
            <a:ext cx="28575" cy="620613"/>
          </a:xfrm>
          <a:custGeom>
            <a:avLst/>
            <a:gdLst/>
            <a:ahLst/>
            <a:cxnLst/>
            <a:rect l="l" t="t" r="r" b="b"/>
            <a:pathLst>
              <a:path w="28575" h="620613">
                <a:moveTo>
                  <a:pt x="0" y="71120"/>
                </a:moveTo>
                <a:lnTo>
                  <a:pt x="3572" y="48865"/>
                </a:lnTo>
                <a:lnTo>
                  <a:pt x="7144" y="40054"/>
                </a:lnTo>
                <a:lnTo>
                  <a:pt x="10716" y="33579"/>
                </a:lnTo>
                <a:lnTo>
                  <a:pt x="14288" y="28363"/>
                </a:lnTo>
                <a:lnTo>
                  <a:pt x="17859" y="23989"/>
                </a:lnTo>
                <a:lnTo>
                  <a:pt x="21431" y="20237"/>
                </a:lnTo>
                <a:lnTo>
                  <a:pt x="25003" y="16979"/>
                </a:lnTo>
                <a:lnTo>
                  <a:pt x="28575" y="14129"/>
                </a:lnTo>
                <a:lnTo>
                  <a:pt x="28575" y="606484"/>
                </a:lnTo>
                <a:lnTo>
                  <a:pt x="25003" y="603635"/>
                </a:lnTo>
                <a:lnTo>
                  <a:pt x="21431" y="600376"/>
                </a:lnTo>
                <a:lnTo>
                  <a:pt x="17859" y="596625"/>
                </a:lnTo>
                <a:lnTo>
                  <a:pt x="14288" y="592250"/>
                </a:lnTo>
                <a:lnTo>
                  <a:pt x="10716" y="587035"/>
                </a:lnTo>
                <a:lnTo>
                  <a:pt x="7144" y="580559"/>
                </a:lnTo>
                <a:lnTo>
                  <a:pt x="3572" y="571749"/>
                </a:lnTo>
                <a:lnTo>
                  <a:pt x="0" y="549493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428625" y="1131243"/>
            <a:ext cx="171450" cy="188595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</a:t>
            </a:r>
            <a:endParaRPr lang="en-US" sz="730" dirty="0"/>
          </a:p>
        </p:txBody>
      </p:sp>
      <p:sp>
        <p:nvSpPr>
          <p:cNvPr id="15" name="Text 13"/>
          <p:cNvSpPr/>
          <p:nvPr/>
        </p:nvSpPr>
        <p:spPr>
          <a:xfrm>
            <a:off x="657225" y="1316534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172" y="1418481"/>
            <a:ext cx="139005" cy="139005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143595" y="1316534"/>
            <a:ext cx="810893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170"/>
              </a:spcAft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Reducir el tamaño del Estado</a:t>
            </a:r>
            <a:endParaRPr lang="en-US" sz="960" dirty="0"/>
          </a:p>
        </p:txBody>
      </p:sp>
      <p:sp>
        <p:nvSpPr>
          <p:cNvPr id="18" name="Text 15"/>
          <p:cNvSpPr/>
          <p:nvPr/>
        </p:nvSpPr>
        <p:spPr>
          <a:xfrm>
            <a:off x="1143595" y="1520875"/>
            <a:ext cx="810893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Limitar al Estado a sus funciones esenciales: 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seguridad, justicia, regulación e </a:t>
            </a:r>
            <a:r>
              <a:rPr lang="es-VE" sz="870" noProof="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infraestructura, provisión social</a:t>
            </a:r>
            <a:endParaRPr lang="en-US" sz="870" dirty="0"/>
          </a:p>
        </p:txBody>
      </p:sp>
      <p:sp>
        <p:nvSpPr>
          <p:cNvPr id="19" name="Text 16"/>
          <p:cNvSpPr/>
          <p:nvPr/>
        </p:nvSpPr>
        <p:spPr>
          <a:xfrm>
            <a:off x="457200" y="1909316"/>
            <a:ext cx="8229600" cy="620613"/>
          </a:xfrm>
          <a:prstGeom prst="roundRect">
            <a:avLst>
              <a:gd name="adj" fmla="val 11460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7"/>
          <p:cNvSpPr/>
          <p:nvPr/>
        </p:nvSpPr>
        <p:spPr>
          <a:xfrm>
            <a:off x="457200" y="1909316"/>
            <a:ext cx="28575" cy="620613"/>
          </a:xfrm>
          <a:custGeom>
            <a:avLst/>
            <a:gdLst/>
            <a:ahLst/>
            <a:cxnLst/>
            <a:rect l="l" t="t" r="r" b="b"/>
            <a:pathLst>
              <a:path w="28575" h="620613">
                <a:moveTo>
                  <a:pt x="0" y="71120"/>
                </a:moveTo>
                <a:lnTo>
                  <a:pt x="3572" y="48865"/>
                </a:lnTo>
                <a:lnTo>
                  <a:pt x="7144" y="40054"/>
                </a:lnTo>
                <a:lnTo>
                  <a:pt x="10716" y="33579"/>
                </a:lnTo>
                <a:lnTo>
                  <a:pt x="14288" y="28363"/>
                </a:lnTo>
                <a:lnTo>
                  <a:pt x="17859" y="23989"/>
                </a:lnTo>
                <a:lnTo>
                  <a:pt x="21431" y="20237"/>
                </a:lnTo>
                <a:lnTo>
                  <a:pt x="25003" y="16979"/>
                </a:lnTo>
                <a:lnTo>
                  <a:pt x="28575" y="14129"/>
                </a:lnTo>
                <a:lnTo>
                  <a:pt x="28575" y="606484"/>
                </a:lnTo>
                <a:lnTo>
                  <a:pt x="25003" y="603635"/>
                </a:lnTo>
                <a:lnTo>
                  <a:pt x="21431" y="600376"/>
                </a:lnTo>
                <a:lnTo>
                  <a:pt x="17859" y="596625"/>
                </a:lnTo>
                <a:lnTo>
                  <a:pt x="14288" y="592250"/>
                </a:lnTo>
                <a:lnTo>
                  <a:pt x="10716" y="587035"/>
                </a:lnTo>
                <a:lnTo>
                  <a:pt x="7144" y="580559"/>
                </a:lnTo>
                <a:lnTo>
                  <a:pt x="3572" y="571749"/>
                </a:lnTo>
                <a:lnTo>
                  <a:pt x="0" y="549493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8"/>
          <p:cNvSpPr/>
          <p:nvPr/>
        </p:nvSpPr>
        <p:spPr>
          <a:xfrm>
            <a:off x="428625" y="1852166"/>
            <a:ext cx="171450" cy="188595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</a:t>
            </a:r>
            <a:endParaRPr lang="en-US" sz="730" dirty="0"/>
          </a:p>
        </p:txBody>
      </p:sp>
      <p:sp>
        <p:nvSpPr>
          <p:cNvPr id="22" name="Text 19"/>
          <p:cNvSpPr/>
          <p:nvPr/>
        </p:nvSpPr>
        <p:spPr>
          <a:xfrm>
            <a:off x="657225" y="203745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3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9172" y="2139404"/>
            <a:ext cx="139005" cy="139005"/>
          </a:xfrm>
          <a:prstGeom prst="rect">
            <a:avLst/>
          </a:prstGeom>
        </p:spPr>
      </p:pic>
      <p:sp>
        <p:nvSpPr>
          <p:cNvPr id="24" name="Text 20"/>
          <p:cNvSpPr/>
          <p:nvPr/>
        </p:nvSpPr>
        <p:spPr>
          <a:xfrm>
            <a:off x="1143595" y="2037457"/>
            <a:ext cx="810893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170"/>
              </a:spcAft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Ambiente favorable para la inversión</a:t>
            </a:r>
            <a:endParaRPr lang="en-US" sz="960" dirty="0"/>
          </a:p>
        </p:txBody>
      </p:sp>
      <p:sp>
        <p:nvSpPr>
          <p:cNvPr id="25" name="Text 21"/>
          <p:cNvSpPr/>
          <p:nvPr/>
        </p:nvSpPr>
        <p:spPr>
          <a:xfrm>
            <a:off x="1143595" y="2241798"/>
            <a:ext cx="810893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Crear condiciones que atraigan 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inversión privada nacional y extranjera</a:t>
            </a: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con seguridad jurídica</a:t>
            </a:r>
            <a:endParaRPr lang="en-US" sz="870" dirty="0"/>
          </a:p>
        </p:txBody>
      </p:sp>
      <p:sp>
        <p:nvSpPr>
          <p:cNvPr id="26" name="Text 22"/>
          <p:cNvSpPr/>
          <p:nvPr/>
        </p:nvSpPr>
        <p:spPr>
          <a:xfrm>
            <a:off x="457200" y="2630239"/>
            <a:ext cx="8229600" cy="620613"/>
          </a:xfrm>
          <a:prstGeom prst="roundRect">
            <a:avLst>
              <a:gd name="adj" fmla="val 11460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3"/>
          <p:cNvSpPr/>
          <p:nvPr/>
        </p:nvSpPr>
        <p:spPr>
          <a:xfrm>
            <a:off x="457200" y="2630239"/>
            <a:ext cx="28575" cy="620613"/>
          </a:xfrm>
          <a:custGeom>
            <a:avLst/>
            <a:gdLst/>
            <a:ahLst/>
            <a:cxnLst/>
            <a:rect l="l" t="t" r="r" b="b"/>
            <a:pathLst>
              <a:path w="28575" h="620613">
                <a:moveTo>
                  <a:pt x="0" y="71120"/>
                </a:moveTo>
                <a:lnTo>
                  <a:pt x="3572" y="48865"/>
                </a:lnTo>
                <a:lnTo>
                  <a:pt x="7144" y="40054"/>
                </a:lnTo>
                <a:lnTo>
                  <a:pt x="10716" y="33579"/>
                </a:lnTo>
                <a:lnTo>
                  <a:pt x="14288" y="28363"/>
                </a:lnTo>
                <a:lnTo>
                  <a:pt x="17859" y="23989"/>
                </a:lnTo>
                <a:lnTo>
                  <a:pt x="21431" y="20237"/>
                </a:lnTo>
                <a:lnTo>
                  <a:pt x="25003" y="16979"/>
                </a:lnTo>
                <a:lnTo>
                  <a:pt x="28575" y="14129"/>
                </a:lnTo>
                <a:lnTo>
                  <a:pt x="28575" y="606484"/>
                </a:lnTo>
                <a:lnTo>
                  <a:pt x="25003" y="603635"/>
                </a:lnTo>
                <a:lnTo>
                  <a:pt x="21431" y="600376"/>
                </a:lnTo>
                <a:lnTo>
                  <a:pt x="17859" y="596625"/>
                </a:lnTo>
                <a:lnTo>
                  <a:pt x="14288" y="592250"/>
                </a:lnTo>
                <a:lnTo>
                  <a:pt x="10716" y="587035"/>
                </a:lnTo>
                <a:lnTo>
                  <a:pt x="7144" y="580559"/>
                </a:lnTo>
                <a:lnTo>
                  <a:pt x="3572" y="571749"/>
                </a:lnTo>
                <a:lnTo>
                  <a:pt x="0" y="549493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4"/>
          <p:cNvSpPr/>
          <p:nvPr/>
        </p:nvSpPr>
        <p:spPr>
          <a:xfrm>
            <a:off x="428625" y="2573089"/>
            <a:ext cx="171450" cy="188595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730" dirty="0"/>
          </a:p>
        </p:txBody>
      </p:sp>
      <p:sp>
        <p:nvSpPr>
          <p:cNvPr id="29" name="Text 25"/>
          <p:cNvSpPr/>
          <p:nvPr/>
        </p:nvSpPr>
        <p:spPr>
          <a:xfrm>
            <a:off x="657225" y="2758380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172" y="2860328"/>
            <a:ext cx="139005" cy="139005"/>
          </a:xfrm>
          <a:prstGeom prst="rect">
            <a:avLst/>
          </a:prstGeom>
        </p:spPr>
      </p:pic>
      <p:sp>
        <p:nvSpPr>
          <p:cNvPr id="31" name="Text 26"/>
          <p:cNvSpPr/>
          <p:nvPr/>
        </p:nvSpPr>
        <p:spPr>
          <a:xfrm>
            <a:off x="1143595" y="2758380"/>
            <a:ext cx="810893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170"/>
              </a:spcAft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Diversificar la economía</a:t>
            </a:r>
            <a:endParaRPr lang="en-US" sz="960" dirty="0"/>
          </a:p>
        </p:txBody>
      </p:sp>
      <p:sp>
        <p:nvSpPr>
          <p:cNvPr id="32" name="Text 27"/>
          <p:cNvSpPr/>
          <p:nvPr/>
        </p:nvSpPr>
        <p:spPr>
          <a:xfrm>
            <a:off x="1143595" y="2962721"/>
            <a:ext cx="810893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 más allá del petróleo desarrollando 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manufactura, agricultura, servicios y tecnología</a:t>
            </a:r>
            <a:endParaRPr lang="en-US" sz="870" dirty="0"/>
          </a:p>
        </p:txBody>
      </p:sp>
      <p:sp>
        <p:nvSpPr>
          <p:cNvPr id="33" name="Text 28"/>
          <p:cNvSpPr/>
          <p:nvPr/>
        </p:nvSpPr>
        <p:spPr>
          <a:xfrm>
            <a:off x="457200" y="3351163"/>
            <a:ext cx="8229600" cy="620613"/>
          </a:xfrm>
          <a:prstGeom prst="roundRect">
            <a:avLst>
              <a:gd name="adj" fmla="val 11460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29"/>
          <p:cNvSpPr/>
          <p:nvPr/>
        </p:nvSpPr>
        <p:spPr>
          <a:xfrm>
            <a:off x="457200" y="3351163"/>
            <a:ext cx="28575" cy="620613"/>
          </a:xfrm>
          <a:custGeom>
            <a:avLst/>
            <a:gdLst/>
            <a:ahLst/>
            <a:cxnLst/>
            <a:rect l="l" t="t" r="r" b="b"/>
            <a:pathLst>
              <a:path w="28575" h="620613">
                <a:moveTo>
                  <a:pt x="0" y="71120"/>
                </a:moveTo>
                <a:lnTo>
                  <a:pt x="3572" y="48865"/>
                </a:lnTo>
                <a:lnTo>
                  <a:pt x="7144" y="40054"/>
                </a:lnTo>
                <a:lnTo>
                  <a:pt x="10716" y="33579"/>
                </a:lnTo>
                <a:lnTo>
                  <a:pt x="14288" y="28363"/>
                </a:lnTo>
                <a:lnTo>
                  <a:pt x="17859" y="23989"/>
                </a:lnTo>
                <a:lnTo>
                  <a:pt x="21431" y="20237"/>
                </a:lnTo>
                <a:lnTo>
                  <a:pt x="25003" y="16979"/>
                </a:lnTo>
                <a:lnTo>
                  <a:pt x="28575" y="14129"/>
                </a:lnTo>
                <a:lnTo>
                  <a:pt x="28575" y="606484"/>
                </a:lnTo>
                <a:lnTo>
                  <a:pt x="25003" y="603635"/>
                </a:lnTo>
                <a:lnTo>
                  <a:pt x="21431" y="600376"/>
                </a:lnTo>
                <a:lnTo>
                  <a:pt x="17859" y="596625"/>
                </a:lnTo>
                <a:lnTo>
                  <a:pt x="14288" y="592250"/>
                </a:lnTo>
                <a:lnTo>
                  <a:pt x="10716" y="587035"/>
                </a:lnTo>
                <a:lnTo>
                  <a:pt x="7144" y="580559"/>
                </a:lnTo>
                <a:lnTo>
                  <a:pt x="3572" y="571749"/>
                </a:lnTo>
                <a:lnTo>
                  <a:pt x="0" y="549493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5" name="Text 30"/>
          <p:cNvSpPr/>
          <p:nvPr/>
        </p:nvSpPr>
        <p:spPr>
          <a:xfrm>
            <a:off x="428625" y="3294013"/>
            <a:ext cx="171450" cy="188595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4</a:t>
            </a:r>
            <a:endParaRPr lang="en-US" sz="730" dirty="0"/>
          </a:p>
        </p:txBody>
      </p:sp>
      <p:sp>
        <p:nvSpPr>
          <p:cNvPr id="36" name="Text 31"/>
          <p:cNvSpPr/>
          <p:nvPr/>
        </p:nvSpPr>
        <p:spPr>
          <a:xfrm>
            <a:off x="657225" y="3479304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7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9172" y="3581251"/>
            <a:ext cx="139005" cy="139005"/>
          </a:xfrm>
          <a:prstGeom prst="rect">
            <a:avLst/>
          </a:prstGeom>
        </p:spPr>
      </p:pic>
      <p:sp>
        <p:nvSpPr>
          <p:cNvPr id="38" name="Text 32"/>
          <p:cNvSpPr/>
          <p:nvPr/>
        </p:nvSpPr>
        <p:spPr>
          <a:xfrm>
            <a:off x="1143595" y="3479304"/>
            <a:ext cx="810893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170"/>
              </a:spcAft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Marco institucional sólido</a:t>
            </a:r>
            <a:endParaRPr lang="en-US" sz="960" dirty="0"/>
          </a:p>
        </p:txBody>
      </p:sp>
      <p:sp>
        <p:nvSpPr>
          <p:cNvPr id="39" name="Text 33"/>
          <p:cNvSpPr/>
          <p:nvPr/>
        </p:nvSpPr>
        <p:spPr>
          <a:xfrm>
            <a:off x="1143595" y="3683645"/>
            <a:ext cx="810893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Establecer 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reglas claras, estado de derecho</a:t>
            </a: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protección de la propiedad privada</a:t>
            </a:r>
            <a:endParaRPr lang="en-US" sz="870" dirty="0"/>
          </a:p>
        </p:txBody>
      </p:sp>
      <p:sp>
        <p:nvSpPr>
          <p:cNvPr id="40" name="Text 34"/>
          <p:cNvSpPr/>
          <p:nvPr/>
        </p:nvSpPr>
        <p:spPr>
          <a:xfrm>
            <a:off x="457200" y="4072086"/>
            <a:ext cx="8229600" cy="620613"/>
          </a:xfrm>
          <a:prstGeom prst="roundRect">
            <a:avLst>
              <a:gd name="adj" fmla="val 11460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1" name="Text 35"/>
          <p:cNvSpPr/>
          <p:nvPr/>
        </p:nvSpPr>
        <p:spPr>
          <a:xfrm>
            <a:off x="457200" y="4072086"/>
            <a:ext cx="28575" cy="620613"/>
          </a:xfrm>
          <a:custGeom>
            <a:avLst/>
            <a:gdLst/>
            <a:ahLst/>
            <a:cxnLst/>
            <a:rect l="l" t="t" r="r" b="b"/>
            <a:pathLst>
              <a:path w="28575" h="620613">
                <a:moveTo>
                  <a:pt x="0" y="71120"/>
                </a:moveTo>
                <a:lnTo>
                  <a:pt x="3572" y="48865"/>
                </a:lnTo>
                <a:lnTo>
                  <a:pt x="7144" y="40054"/>
                </a:lnTo>
                <a:lnTo>
                  <a:pt x="10716" y="33579"/>
                </a:lnTo>
                <a:lnTo>
                  <a:pt x="14288" y="28363"/>
                </a:lnTo>
                <a:lnTo>
                  <a:pt x="17859" y="23989"/>
                </a:lnTo>
                <a:lnTo>
                  <a:pt x="21431" y="20237"/>
                </a:lnTo>
                <a:lnTo>
                  <a:pt x="25003" y="16979"/>
                </a:lnTo>
                <a:lnTo>
                  <a:pt x="28575" y="14129"/>
                </a:lnTo>
                <a:lnTo>
                  <a:pt x="28575" y="606484"/>
                </a:lnTo>
                <a:lnTo>
                  <a:pt x="25003" y="603635"/>
                </a:lnTo>
                <a:lnTo>
                  <a:pt x="21431" y="600376"/>
                </a:lnTo>
                <a:lnTo>
                  <a:pt x="17859" y="596625"/>
                </a:lnTo>
                <a:lnTo>
                  <a:pt x="14288" y="592250"/>
                </a:lnTo>
                <a:lnTo>
                  <a:pt x="10716" y="587035"/>
                </a:lnTo>
                <a:lnTo>
                  <a:pt x="7144" y="580559"/>
                </a:lnTo>
                <a:lnTo>
                  <a:pt x="3572" y="571749"/>
                </a:lnTo>
                <a:lnTo>
                  <a:pt x="0" y="549493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6"/>
          <p:cNvSpPr/>
          <p:nvPr/>
        </p:nvSpPr>
        <p:spPr>
          <a:xfrm>
            <a:off x="428625" y="4014936"/>
            <a:ext cx="171450" cy="188595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5</a:t>
            </a:r>
            <a:endParaRPr lang="en-US" sz="730" dirty="0"/>
          </a:p>
        </p:txBody>
      </p:sp>
      <p:sp>
        <p:nvSpPr>
          <p:cNvPr id="43" name="Text 37"/>
          <p:cNvSpPr/>
          <p:nvPr/>
        </p:nvSpPr>
        <p:spPr>
          <a:xfrm>
            <a:off x="657225" y="420022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4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9172" y="4302175"/>
            <a:ext cx="139005" cy="139005"/>
          </a:xfrm>
          <a:prstGeom prst="rect">
            <a:avLst/>
          </a:prstGeom>
        </p:spPr>
      </p:pic>
      <p:sp>
        <p:nvSpPr>
          <p:cNvPr id="45" name="Text 38"/>
          <p:cNvSpPr/>
          <p:nvPr/>
        </p:nvSpPr>
        <p:spPr>
          <a:xfrm>
            <a:off x="1143595" y="4200227"/>
            <a:ext cx="8108930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170"/>
              </a:spcAft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Sostenibilidad fiscal y estabilidad</a:t>
            </a:r>
            <a:endParaRPr lang="en-US" sz="960" dirty="0"/>
          </a:p>
        </p:txBody>
      </p:sp>
      <p:sp>
        <p:nvSpPr>
          <p:cNvPr id="46" name="Text 39"/>
          <p:cNvSpPr/>
          <p:nvPr/>
        </p:nvSpPr>
        <p:spPr>
          <a:xfrm>
            <a:off x="1143595" y="4404568"/>
            <a:ext cx="810893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Garantizar 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disciplina fiscal y estabilidad macroeconómica</a:t>
            </a: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como base del crecimiento</a:t>
            </a:r>
            <a:endParaRPr lang="en-US" sz="870" dirty="0"/>
          </a:p>
        </p:txBody>
      </p:sp>
      <p:sp>
        <p:nvSpPr>
          <p:cNvPr id="47" name="Text 40"/>
          <p:cNvSpPr/>
          <p:nvPr/>
        </p:nvSpPr>
        <p:spPr>
          <a:xfrm>
            <a:off x="457200" y="4874419"/>
            <a:ext cx="43160" cy="43160"/>
          </a:xfrm>
          <a:prstGeom prst="ellipse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8" name="Text 41"/>
          <p:cNvSpPr/>
          <p:nvPr/>
        </p:nvSpPr>
        <p:spPr>
          <a:xfrm>
            <a:off x="586680" y="4820841"/>
            <a:ext cx="4448517" cy="15046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185"/>
              </a:lnSpc>
              <a:buNone/>
            </a:pPr>
            <a:r>
              <a:rPr lang="en-US" sz="79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Estos objetivos constituyen la hoja de ruta para la transformación económica de Venezuela</a:t>
            </a:r>
            <a:endParaRPr lang="en-US" sz="79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60000">
                <a:srgbClr val="000000">
                  <a:alpha val="0"/>
                </a:srgbClr>
              </a:gs>
            </a:gsLst>
            <a:path path="circle">
              <a:fillToRect l="50000" t="100000" r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5135910"/>
            <a:ext cx="9144000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>
                  <a:alpha val="2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829270" y="2072878"/>
            <a:ext cx="7485459" cy="13841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25000">
                <a:srgbClr val="D4A853">
                  <a:alpha val="30000"/>
                </a:srgbClr>
              </a:gs>
              <a:gs pos="50000">
                <a:srgbClr val="D4A853"/>
              </a:gs>
              <a:gs pos="75000">
                <a:srgbClr val="D4A853">
                  <a:alpha val="30000"/>
                </a:srgbClr>
              </a:gs>
              <a:gs pos="100000">
                <a:srgbClr val="D4A853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0050" y="460921"/>
            <a:ext cx="150465" cy="15046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50825" y="342900"/>
            <a:ext cx="5607692" cy="38665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3045"/>
              </a:lnSpc>
              <a:buNone/>
            </a:pPr>
            <a:r>
              <a:rPr lang="en-US" sz="203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Estrategia de Reforma: Fases de Implementación</a:t>
            </a:r>
            <a:endParaRPr lang="en-US" sz="2030" dirty="0"/>
          </a:p>
        </p:txBody>
      </p:sp>
      <p:sp>
        <p:nvSpPr>
          <p:cNvPr id="7" name="Text 4"/>
          <p:cNvSpPr/>
          <p:nvPr/>
        </p:nvSpPr>
        <p:spPr>
          <a:xfrm>
            <a:off x="400050" y="786705"/>
            <a:ext cx="57150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00050" y="879277"/>
            <a:ext cx="9178290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Bef>
                <a:spcPts val="560"/>
              </a:spcBef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Hoja de ruta secuencial para la transformación económica de Venezuela</a:t>
            </a:r>
            <a:endParaRPr lang="en-US" sz="9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8012" y="2309524"/>
            <a:ext cx="132588" cy="13258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27730" y="2521148"/>
            <a:ext cx="813152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Estabilización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533995" y="2763589"/>
            <a:ext cx="1400770" cy="956088"/>
          </a:xfrm>
          <a:prstGeom prst="roundRect">
            <a:avLst>
              <a:gd name="adj" fmla="val 7439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lIns="100330" tIns="100330" rIns="100330" bIns="100330" rtlCol="0" anchor="t"/>
          <a:lstStyle/>
          <a:p>
            <a:pPr marL="0" indent="0" algn="ctr"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Disciplina fiscal inmediata, eliminación de controles de precios y tipo de cambio, independencia del Banco Central</a:t>
            </a:r>
            <a:endParaRPr lang="en-US" sz="76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36822" y="2309524"/>
            <a:ext cx="132588" cy="13258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2486070" y="2521148"/>
            <a:ext cx="833944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Liberalización</a:t>
            </a:r>
            <a:endParaRPr lang="en-US" sz="900" dirty="0"/>
          </a:p>
        </p:txBody>
      </p:sp>
      <p:sp>
        <p:nvSpPr>
          <p:cNvPr id="14" name="Text 9"/>
          <p:cNvSpPr/>
          <p:nvPr/>
        </p:nvSpPr>
        <p:spPr>
          <a:xfrm>
            <a:off x="2202656" y="2763589"/>
            <a:ext cx="1400770" cy="956088"/>
          </a:xfrm>
          <a:prstGeom prst="roundRect">
            <a:avLst>
              <a:gd name="adj" fmla="val 7439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lIns="100330" tIns="100330" rIns="100330" bIns="100330" rtlCol="0" anchor="t"/>
          <a:lstStyle/>
          <a:p>
            <a:pPr marL="0" indent="0" algn="ctr"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Apertura comercial, eliminación de barreras regulatorias, protección de derechos de propiedad</a:t>
            </a:r>
            <a:endParaRPr lang="en-US" sz="76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05632" y="2309524"/>
            <a:ext cx="132588" cy="13258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4188440" y="2521148"/>
            <a:ext cx="766822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Privatización</a:t>
            </a:r>
            <a:endParaRPr lang="en-US" sz="900" dirty="0"/>
          </a:p>
        </p:txBody>
      </p:sp>
      <p:sp>
        <p:nvSpPr>
          <p:cNvPr id="17" name="Text 11"/>
          <p:cNvSpPr/>
          <p:nvPr/>
        </p:nvSpPr>
        <p:spPr>
          <a:xfrm>
            <a:off x="3871466" y="2763589"/>
            <a:ext cx="1400770" cy="956088"/>
          </a:xfrm>
          <a:prstGeom prst="roundRect">
            <a:avLst>
              <a:gd name="adj" fmla="val 7439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lIns="100330" tIns="100330" rIns="100330" bIns="100330" rtlCol="0" anchor="t"/>
          <a:lstStyle/>
          <a:p>
            <a:pPr marL="0" indent="0" algn="ctr"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Transferencia ordenada de empresas del Estado al sector privado con transparencia</a:t>
            </a:r>
            <a:endParaRPr lang="en-US" sz="760" dirty="0"/>
          </a:p>
        </p:txBody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74441" y="2309524"/>
            <a:ext cx="132588" cy="132588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5671274" y="2521148"/>
            <a:ext cx="113877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Institucionalización</a:t>
            </a:r>
            <a:endParaRPr lang="en-US" sz="900" dirty="0"/>
          </a:p>
        </p:txBody>
      </p:sp>
      <p:sp>
        <p:nvSpPr>
          <p:cNvPr id="20" name="Text 13"/>
          <p:cNvSpPr/>
          <p:nvPr/>
        </p:nvSpPr>
        <p:spPr>
          <a:xfrm>
            <a:off x="5540276" y="2763589"/>
            <a:ext cx="1400770" cy="956088"/>
          </a:xfrm>
          <a:prstGeom prst="roundRect">
            <a:avLst>
              <a:gd name="adj" fmla="val 7439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lIns="100330" tIns="100330" rIns="100330" bIns="100330" rtlCol="0" anchor="t"/>
          <a:lstStyle/>
          <a:p>
            <a:pPr marL="0" indent="0" algn="ctr"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Fortalecimiento del marco legal, regulación independiente, rendición de cuentas</a:t>
            </a:r>
            <a:endParaRPr lang="en-US" sz="76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843251" y="2309524"/>
            <a:ext cx="132588" cy="132588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7476455" y="2521148"/>
            <a:ext cx="866031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Diversificación</a:t>
            </a:r>
            <a:endParaRPr lang="en-US" sz="900" dirty="0"/>
          </a:p>
        </p:txBody>
      </p:sp>
      <p:sp>
        <p:nvSpPr>
          <p:cNvPr id="23" name="Text 15"/>
          <p:cNvSpPr/>
          <p:nvPr/>
        </p:nvSpPr>
        <p:spPr>
          <a:xfrm>
            <a:off x="7209086" y="2763589"/>
            <a:ext cx="1400770" cy="956088"/>
          </a:xfrm>
          <a:prstGeom prst="roundRect">
            <a:avLst>
              <a:gd name="adj" fmla="val 7439"/>
            </a:avLst>
          </a:prstGeom>
          <a:solidFill>
            <a:srgbClr val="162A40"/>
          </a:solidFill>
          <a:ln w="9525">
            <a:solidFill>
              <a:srgbClr val="D4A853">
                <a:alpha val="15000"/>
              </a:srgbClr>
            </a:solidFill>
          </a:ln>
        </p:spPr>
        <p:txBody>
          <a:bodyPr wrap="square" lIns="100330" tIns="100330" rIns="100330" bIns="100330" rtlCol="0" anchor="t"/>
          <a:lstStyle/>
          <a:p>
            <a:pPr marL="0" indent="0" algn="ctr"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Desarrollo de sectores no petroleros, inserción en cadenas globales de valor</a:t>
            </a:r>
            <a:endParaRPr lang="en-US" sz="760" dirty="0"/>
          </a:p>
        </p:txBody>
      </p:sp>
      <p:sp>
        <p:nvSpPr>
          <p:cNvPr id="24" name="Text 16"/>
          <p:cNvSpPr/>
          <p:nvPr/>
        </p:nvSpPr>
        <p:spPr>
          <a:xfrm>
            <a:off x="400050" y="4500860"/>
            <a:ext cx="8343900" cy="356890"/>
          </a:xfrm>
          <a:prstGeom prst="rect">
            <a:avLst/>
          </a:prstGeom>
          <a:gradFill rotWithShape="1">
            <a:gsLst>
              <a:gs pos="0">
                <a:srgbClr val="D4A853">
                  <a:alpha val="8000"/>
                </a:srgbClr>
              </a:gs>
              <a:gs pos="100000">
                <a:srgbClr val="D4A853">
                  <a:alpha val="300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17"/>
          <p:cNvSpPr/>
          <p:nvPr/>
        </p:nvSpPr>
        <p:spPr>
          <a:xfrm>
            <a:off x="400050" y="4500860"/>
            <a:ext cx="19050" cy="35689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0078" y="4612937"/>
            <a:ext cx="132588" cy="132588"/>
          </a:xfrm>
          <a:prstGeom prst="rect">
            <a:avLst/>
          </a:prstGeom>
        </p:spPr>
      </p:pic>
      <p:sp>
        <p:nvSpPr>
          <p:cNvPr id="27" name="Text 18"/>
          <p:cNvSpPr/>
          <p:nvPr/>
        </p:nvSpPr>
        <p:spPr>
          <a:xfrm>
            <a:off x="756493" y="4601170"/>
            <a:ext cx="6628492" cy="1562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230"/>
              </a:lnSpc>
              <a:buNone/>
            </a:pPr>
            <a:r>
              <a:rPr lang="en-US" sz="82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fase construye sobre la anterior — la secuencia y la gradualidad son fundamentales para una transición exitosa y sostenible.</a:t>
            </a:r>
            <a:endParaRPr lang="en-US" sz="820" dirty="0"/>
          </a:p>
        </p:txBody>
      </p:sp>
      <p:sp>
        <p:nvSpPr>
          <p:cNvPr id="28" name="Text 19"/>
          <p:cNvSpPr/>
          <p:nvPr/>
        </p:nvSpPr>
        <p:spPr>
          <a:xfrm>
            <a:off x="1048345" y="188758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</a:t>
            </a:r>
            <a:endParaRPr lang="en-US" sz="1350" dirty="0"/>
          </a:p>
        </p:txBody>
      </p:sp>
      <p:sp>
        <p:nvSpPr>
          <p:cNvPr id="29" name="Text 20"/>
          <p:cNvSpPr/>
          <p:nvPr/>
        </p:nvSpPr>
        <p:spPr>
          <a:xfrm>
            <a:off x="2717006" y="188758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</a:t>
            </a:r>
            <a:endParaRPr lang="en-US" sz="1350" dirty="0"/>
          </a:p>
        </p:txBody>
      </p:sp>
      <p:sp>
        <p:nvSpPr>
          <p:cNvPr id="30" name="Text 21"/>
          <p:cNvSpPr/>
          <p:nvPr/>
        </p:nvSpPr>
        <p:spPr>
          <a:xfrm>
            <a:off x="4385816" y="188758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1350" dirty="0"/>
          </a:p>
        </p:txBody>
      </p:sp>
      <p:sp>
        <p:nvSpPr>
          <p:cNvPr id="31" name="Text 22"/>
          <p:cNvSpPr/>
          <p:nvPr/>
        </p:nvSpPr>
        <p:spPr>
          <a:xfrm>
            <a:off x="6054626" y="188758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4</a:t>
            </a:r>
            <a:endParaRPr lang="en-US" sz="1350" dirty="0"/>
          </a:p>
        </p:txBody>
      </p:sp>
      <p:sp>
        <p:nvSpPr>
          <p:cNvPr id="32" name="Text 23"/>
          <p:cNvSpPr/>
          <p:nvPr/>
        </p:nvSpPr>
        <p:spPr>
          <a:xfrm>
            <a:off x="7723436" y="188758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5</a:t>
            </a:r>
            <a:endParaRPr lang="en-US" sz="1350" dirty="0"/>
          </a:p>
        </p:txBody>
      </p:sp>
      <p:pic>
        <p:nvPicPr>
          <p:cNvPr id="33" name="Image 7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985078" y="1989394"/>
            <a:ext cx="132588" cy="132588"/>
          </a:xfrm>
          <a:prstGeom prst="rect">
            <a:avLst/>
          </a:prstGeom>
        </p:spPr>
      </p:pic>
      <p:pic>
        <p:nvPicPr>
          <p:cNvPr id="34" name="Image 8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653888" y="1989394"/>
            <a:ext cx="132588" cy="132588"/>
          </a:xfrm>
          <a:prstGeom prst="rect">
            <a:avLst/>
          </a:prstGeom>
        </p:spPr>
      </p:pic>
      <p:pic>
        <p:nvPicPr>
          <p:cNvPr id="35" name="Image 9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322698" y="1989394"/>
            <a:ext cx="132588" cy="132588"/>
          </a:xfrm>
          <a:prstGeom prst="rect">
            <a:avLst/>
          </a:prstGeom>
        </p:spPr>
      </p:pic>
      <p:pic>
        <p:nvPicPr>
          <p:cNvPr id="36" name="Image 10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991508" y="1989394"/>
            <a:ext cx="132588" cy="13258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42900"/>
            <a:ext cx="5359268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3375"/>
              </a:lnSpc>
              <a:spcAft>
                <a:spcPts val="560"/>
              </a:spcAft>
              <a:buNone/>
            </a:pPr>
            <a:r>
              <a:rPr lang="en-US" sz="225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Reestructuración del Estado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457200" y="923032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1000720" y="842516"/>
            <a:ext cx="4911656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96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Menos funciones, mayor calidad — un Estado que hace menos pero lo hace mejor</a:t>
            </a:r>
            <a:endParaRPr lang="en-US" sz="960" dirty="0"/>
          </a:p>
        </p:txBody>
      </p:sp>
      <p:sp>
        <p:nvSpPr>
          <p:cNvPr id="5" name="Text 3"/>
          <p:cNvSpPr/>
          <p:nvPr/>
        </p:nvSpPr>
        <p:spPr>
          <a:xfrm>
            <a:off x="7721650" y="556171"/>
            <a:ext cx="984453" cy="255836"/>
          </a:xfrm>
          <a:prstGeom prst="roundRect">
            <a:avLst>
              <a:gd name="adj" fmla="val 22339"/>
            </a:avLst>
          </a:prstGeom>
          <a:solidFill>
            <a:srgbClr val="D4A853">
              <a:alpha val="8000"/>
            </a:srgbClr>
          </a:solidFill>
          <a:ln w="9525">
            <a:solidFill>
              <a:srgbClr val="D4A853">
                <a:alpha val="18000"/>
              </a:srgbClr>
            </a:solidFill>
          </a:ln>
        </p:spPr>
        <p:txBody>
          <a:bodyPr wrap="none" lIns="285115" tIns="43180" rIns="128270" bIns="43180" rtlCol="0" anchor="ctr"/>
          <a:lstStyle/>
          <a:p>
            <a:pPr marL="0" indent="0" algn="l">
              <a:buNone/>
            </a:pPr>
            <a:r>
              <a:rPr lang="en-US" sz="790" b="1" kern="0" spc="3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REFORMA</a:t>
            </a:r>
            <a:endParaRPr lang="en-US" sz="79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35884" y="617720"/>
            <a:ext cx="132588" cy="13258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57200" y="1253877"/>
            <a:ext cx="4029075" cy="1511350"/>
          </a:xfrm>
          <a:prstGeom prst="roundRect">
            <a:avLst>
              <a:gd name="adj" fmla="val 7563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3976390" y="1391543"/>
            <a:ext cx="360045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700" b="1" dirty="0">
                <a:solidFill>
                  <a:srgbClr val="D4A853">
                    <a:alpha val="6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01</a:t>
            </a:r>
            <a:endParaRPr lang="en-US" sz="2700" dirty="0"/>
          </a:p>
        </p:txBody>
      </p:sp>
      <p:sp>
        <p:nvSpPr>
          <p:cNvPr id="9" name="Text 6"/>
          <p:cNvSpPr/>
          <p:nvPr/>
        </p:nvSpPr>
        <p:spPr>
          <a:xfrm>
            <a:off x="695325" y="1521172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0043" y="1645890"/>
            <a:ext cx="150465" cy="15046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38845" y="1521172"/>
            <a:ext cx="3310235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Reducción Burocrática</a:t>
            </a:r>
            <a:endParaRPr lang="en-US" sz="1130" dirty="0"/>
          </a:p>
        </p:txBody>
      </p:sp>
      <p:sp>
        <p:nvSpPr>
          <p:cNvPr id="12" name="Text 8"/>
          <p:cNvSpPr/>
          <p:nvPr/>
        </p:nvSpPr>
        <p:spPr>
          <a:xfrm>
            <a:off x="1238845" y="1764209"/>
            <a:ext cx="3069491" cy="53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Eliminación de ministerios, entes y organismos redundantes; implementación de gobierno digital eficiente que simplifique trámites y reduzca costos operativos del Estado.</a:t>
            </a:r>
            <a:endParaRPr lang="en-US" sz="870" dirty="0"/>
          </a:p>
        </p:txBody>
      </p:sp>
      <p:sp>
        <p:nvSpPr>
          <p:cNvPr id="13" name="Text 9"/>
          <p:cNvSpPr/>
          <p:nvPr/>
        </p:nvSpPr>
        <p:spPr>
          <a:xfrm>
            <a:off x="4657725" y="1253877"/>
            <a:ext cx="4029075" cy="1511350"/>
          </a:xfrm>
          <a:prstGeom prst="roundRect">
            <a:avLst>
              <a:gd name="adj" fmla="val 7563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0"/>
          <p:cNvSpPr/>
          <p:nvPr/>
        </p:nvSpPr>
        <p:spPr>
          <a:xfrm>
            <a:off x="8176915" y="1391543"/>
            <a:ext cx="360045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700" b="1" dirty="0">
                <a:solidFill>
                  <a:srgbClr val="D4A853">
                    <a:alpha val="6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02</a:t>
            </a:r>
            <a:endParaRPr lang="en-US" sz="2700" dirty="0"/>
          </a:p>
        </p:txBody>
      </p:sp>
      <p:sp>
        <p:nvSpPr>
          <p:cNvPr id="15" name="Text 11"/>
          <p:cNvSpPr/>
          <p:nvPr/>
        </p:nvSpPr>
        <p:spPr>
          <a:xfrm>
            <a:off x="4895850" y="1521172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20568" y="1645890"/>
            <a:ext cx="150465" cy="15046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5439370" y="1521172"/>
            <a:ext cx="3310235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Descentralización</a:t>
            </a:r>
            <a:endParaRPr lang="en-US" sz="1130" dirty="0"/>
          </a:p>
        </p:txBody>
      </p:sp>
      <p:sp>
        <p:nvSpPr>
          <p:cNvPr id="18" name="Text 13"/>
          <p:cNvSpPr/>
          <p:nvPr/>
        </p:nvSpPr>
        <p:spPr>
          <a:xfrm>
            <a:off x="5439370" y="1764209"/>
            <a:ext cx="3069491" cy="53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Transferencia efectiva de competencias y recursos a estados y municipios, acercando la gestión pública al ciudadano y fortaleciendo la autonomía regional.</a:t>
            </a:r>
            <a:endParaRPr lang="en-US" sz="870" dirty="0"/>
          </a:p>
        </p:txBody>
      </p:sp>
      <p:sp>
        <p:nvSpPr>
          <p:cNvPr id="19" name="Text 14"/>
          <p:cNvSpPr/>
          <p:nvPr/>
        </p:nvSpPr>
        <p:spPr>
          <a:xfrm>
            <a:off x="457200" y="2936677"/>
            <a:ext cx="4029075" cy="1511498"/>
          </a:xfrm>
          <a:prstGeom prst="roundRect">
            <a:avLst>
              <a:gd name="adj" fmla="val 7562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5"/>
          <p:cNvSpPr/>
          <p:nvPr/>
        </p:nvSpPr>
        <p:spPr>
          <a:xfrm>
            <a:off x="3976390" y="3074343"/>
            <a:ext cx="360045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700" b="1" dirty="0">
                <a:solidFill>
                  <a:srgbClr val="D4A853">
                    <a:alpha val="6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03</a:t>
            </a:r>
            <a:endParaRPr lang="en-US" sz="2700" dirty="0"/>
          </a:p>
        </p:txBody>
      </p:sp>
      <p:sp>
        <p:nvSpPr>
          <p:cNvPr id="21" name="Text 16"/>
          <p:cNvSpPr/>
          <p:nvPr/>
        </p:nvSpPr>
        <p:spPr>
          <a:xfrm>
            <a:off x="695325" y="3203972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0043" y="3328690"/>
            <a:ext cx="150465" cy="150465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238845" y="3203972"/>
            <a:ext cx="3310235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Meritocracia</a:t>
            </a:r>
            <a:endParaRPr lang="en-US" sz="1130" dirty="0"/>
          </a:p>
        </p:txBody>
      </p:sp>
      <p:sp>
        <p:nvSpPr>
          <p:cNvPr id="24" name="Text 18"/>
          <p:cNvSpPr/>
          <p:nvPr/>
        </p:nvSpPr>
        <p:spPr>
          <a:xfrm>
            <a:off x="1238845" y="3447008"/>
            <a:ext cx="3069491" cy="53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Selección de funcionarios públicos por competencia técnica y profesional, no por filiación política. Concursos públicos, evaluación de desempeño y carrera administrativa.</a:t>
            </a:r>
            <a:endParaRPr lang="en-US" sz="870" dirty="0"/>
          </a:p>
        </p:txBody>
      </p:sp>
      <p:sp>
        <p:nvSpPr>
          <p:cNvPr id="25" name="Text 19"/>
          <p:cNvSpPr/>
          <p:nvPr/>
        </p:nvSpPr>
        <p:spPr>
          <a:xfrm>
            <a:off x="4657725" y="2936677"/>
            <a:ext cx="4029075" cy="1511498"/>
          </a:xfrm>
          <a:prstGeom prst="roundRect">
            <a:avLst>
              <a:gd name="adj" fmla="val 7562"/>
            </a:avLst>
          </a:prstGeom>
          <a:solidFill>
            <a:srgbClr val="162A40"/>
          </a:solidFill>
          <a:ln w="9525">
            <a:solidFill>
              <a:srgbClr val="D4A853">
                <a:alpha val="1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0"/>
          <p:cNvSpPr/>
          <p:nvPr/>
        </p:nvSpPr>
        <p:spPr>
          <a:xfrm>
            <a:off x="8176915" y="3074343"/>
            <a:ext cx="360045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700" b="1" dirty="0">
                <a:solidFill>
                  <a:srgbClr val="D4A853">
                    <a:alpha val="6000"/>
                  </a:srgbClr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04</a:t>
            </a:r>
            <a:endParaRPr lang="en-US" sz="2700" dirty="0"/>
          </a:p>
        </p:txBody>
      </p:sp>
      <p:sp>
        <p:nvSpPr>
          <p:cNvPr id="27" name="Text 21"/>
          <p:cNvSpPr/>
          <p:nvPr/>
        </p:nvSpPr>
        <p:spPr>
          <a:xfrm>
            <a:off x="4895850" y="3203972"/>
            <a:ext cx="400050" cy="400050"/>
          </a:xfrm>
          <a:prstGeom prst="roundRect">
            <a:avLst>
              <a:gd name="adj" fmla="val 25079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20568" y="3328690"/>
            <a:ext cx="150465" cy="150465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5439370" y="3203972"/>
            <a:ext cx="3310235" cy="172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6"/>
              </a:lnSpc>
              <a:spcAft>
                <a:spcPts val="560"/>
              </a:spcAft>
              <a:buNone/>
            </a:pPr>
            <a:r>
              <a:rPr lang="en-US" sz="113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Transparencia</a:t>
            </a:r>
            <a:endParaRPr lang="en-US" sz="1130" dirty="0"/>
          </a:p>
        </p:txBody>
      </p:sp>
      <p:sp>
        <p:nvSpPr>
          <p:cNvPr id="30" name="Text 23"/>
          <p:cNvSpPr/>
          <p:nvPr/>
        </p:nvSpPr>
        <p:spPr>
          <a:xfrm>
            <a:off x="5439370" y="3447008"/>
            <a:ext cx="3069491" cy="53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Gobierno abierto con rendición de cuentas obligatoria, contraloría ciudadana efectiva, acceso público a presupuestos y auditorías independientes de la gestión.</a:t>
            </a:r>
            <a:endParaRPr lang="en-US" sz="870" dirty="0"/>
          </a:p>
        </p:txBody>
      </p:sp>
      <p:sp>
        <p:nvSpPr>
          <p:cNvPr id="31" name="Text 24"/>
          <p:cNvSpPr/>
          <p:nvPr/>
        </p:nvSpPr>
        <p:spPr>
          <a:xfrm>
            <a:off x="2869942" y="4716810"/>
            <a:ext cx="4313456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Principio rector: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Un Estado que hace menos pero lo hace mejor — menos funciones, mayor calidad</a:t>
            </a:r>
            <a:endParaRPr lang="en-US" sz="840" dirty="0"/>
          </a:p>
        </p:txBody>
      </p:sp>
      <p:sp>
        <p:nvSpPr>
          <p:cNvPr id="32" name="Text 25"/>
          <p:cNvSpPr/>
          <p:nvPr/>
        </p:nvSpPr>
        <p:spPr>
          <a:xfrm>
            <a:off x="1841599" y="4773960"/>
            <a:ext cx="228600" cy="7590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26"/>
          <p:cNvSpPr/>
          <p:nvPr/>
        </p:nvSpPr>
        <p:spPr>
          <a:xfrm>
            <a:off x="7073652" y="4773960"/>
            <a:ext cx="228600" cy="7590"/>
          </a:xfrm>
          <a:prstGeom prst="rect">
            <a:avLst/>
          </a:prstGeom>
          <a:solidFill>
            <a:srgbClr val="D4A853">
              <a:alpha val="3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27"/>
          <p:cNvSpPr/>
          <p:nvPr/>
        </p:nvSpPr>
        <p:spPr>
          <a:xfrm>
            <a:off x="466725" y="1263402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5" name="Text 28"/>
          <p:cNvSpPr/>
          <p:nvPr/>
        </p:nvSpPr>
        <p:spPr>
          <a:xfrm>
            <a:off x="4667250" y="1263402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29"/>
          <p:cNvSpPr/>
          <p:nvPr/>
        </p:nvSpPr>
        <p:spPr>
          <a:xfrm>
            <a:off x="466725" y="2946202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0"/>
          <p:cNvSpPr/>
          <p:nvPr/>
        </p:nvSpPr>
        <p:spPr>
          <a:xfrm>
            <a:off x="4667250" y="2946202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7200" y="392906"/>
            <a:ext cx="193328" cy="19332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4828" y="285750"/>
            <a:ext cx="3234129" cy="4076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3210"/>
              </a:lnSpc>
              <a:buNone/>
            </a:pPr>
            <a:r>
              <a:rPr lang="en-US" sz="2140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Programa de </a:t>
            </a:r>
            <a:r>
              <a:rPr lang="en-US" sz="2140" b="1" kern="0" spc="-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Privatización</a:t>
            </a:r>
            <a:endParaRPr lang="en-US" sz="2140" dirty="0"/>
          </a:p>
        </p:txBody>
      </p:sp>
      <p:sp>
        <p:nvSpPr>
          <p:cNvPr id="4" name="Text 1"/>
          <p:cNvSpPr/>
          <p:nvPr/>
        </p:nvSpPr>
        <p:spPr>
          <a:xfrm>
            <a:off x="829270" y="736550"/>
            <a:ext cx="42922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829270" y="829121"/>
            <a:ext cx="655857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spcBef>
                <a:spcPts val="560"/>
              </a:spcBef>
              <a:buNone/>
            </a:pPr>
            <a:r>
              <a:rPr lang="en-US" sz="9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Hoja de ruta para la transferencia ordenada, transparente y competitiva de empresas del Estado al sector privado, con protección de los derechos de los trabajadores.</a:t>
            </a:r>
            <a:endParaRPr lang="en-US" sz="900" dirty="0"/>
          </a:p>
        </p:txBody>
      </p:sp>
      <p:sp>
        <p:nvSpPr>
          <p:cNvPr id="6" name="Text 3"/>
          <p:cNvSpPr/>
          <p:nvPr/>
        </p:nvSpPr>
        <p:spPr>
          <a:xfrm>
            <a:off x="943570" y="2340918"/>
            <a:ext cx="7256859" cy="2158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0" y="4756845"/>
            <a:ext cx="9144000" cy="365075"/>
          </a:xfrm>
          <a:prstGeom prst="rect">
            <a:avLst/>
          </a:prstGeom>
          <a:gradFill rotWithShape="1">
            <a:gsLst>
              <a:gs pos="0">
                <a:srgbClr val="D4A853">
                  <a:alpha val="8000"/>
                </a:srgbClr>
              </a:gs>
              <a:gs pos="50000">
                <a:srgbClr val="D4A853">
                  <a:alpha val="15000"/>
                </a:srgbClr>
              </a:gs>
              <a:gs pos="100000">
                <a:srgbClr val="D4A853">
                  <a:alpha val="800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9916" y="4873088"/>
            <a:ext cx="132588" cy="13258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9521" y="4866680"/>
            <a:ext cx="7997770" cy="1454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145"/>
              </a:lnSpc>
              <a:buNone/>
            </a:pPr>
            <a:r>
              <a:rPr lang="en-US" sz="79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Principio rector: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 privatización debe ser </a:t>
            </a:r>
            <a:r>
              <a:rPr lang="en-US" sz="79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transparente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79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competitiva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garantizar la </a:t>
            </a:r>
            <a:r>
              <a:rPr lang="en-US" sz="79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protección de los derechos de los trabajadores</a:t>
            </a:r>
            <a:r>
              <a:rPr lang="en-US" sz="79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en cada fase del proceso.</a:t>
            </a:r>
            <a:endParaRPr lang="en-US" sz="790" dirty="0"/>
          </a:p>
        </p:txBody>
      </p:sp>
      <p:sp>
        <p:nvSpPr>
          <p:cNvPr id="10" name="Text 6"/>
          <p:cNvSpPr/>
          <p:nvPr/>
        </p:nvSpPr>
        <p:spPr>
          <a:xfrm>
            <a:off x="0" y="5121920"/>
            <a:ext cx="9144000" cy="2158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1593205" y="2441228"/>
            <a:ext cx="13841" cy="114300"/>
          </a:xfrm>
          <a:prstGeom prst="rect">
            <a:avLst/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8"/>
          <p:cNvSpPr/>
          <p:nvPr/>
        </p:nvSpPr>
        <p:spPr>
          <a:xfrm>
            <a:off x="899815" y="2555528"/>
            <a:ext cx="1400770" cy="1046559"/>
          </a:xfrm>
          <a:prstGeom prst="roundRect">
            <a:avLst>
              <a:gd name="adj" fmla="val 6796"/>
            </a:avLst>
          </a:prstGeom>
          <a:solidFill>
            <a:srgbClr val="162A40"/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30697" y="2679353"/>
            <a:ext cx="139005" cy="13900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950595" y="2904679"/>
            <a:ext cx="1299210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25"/>
              </a:lnSpc>
              <a:buNone/>
            </a:pPr>
            <a:r>
              <a:rPr lang="en-US" sz="82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Inventario y Diagnóstico</a:t>
            </a:r>
            <a:endParaRPr lang="en-US" sz="820" dirty="0"/>
          </a:p>
        </p:txBody>
      </p:sp>
      <p:sp>
        <p:nvSpPr>
          <p:cNvPr id="15" name="Text 10"/>
          <p:cNvSpPr/>
          <p:nvPr/>
        </p:nvSpPr>
        <p:spPr>
          <a:xfrm>
            <a:off x="997839" y="3092053"/>
            <a:ext cx="1204722" cy="405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del estado real de todas las empresas públicas, auditorías independientes</a:t>
            </a:r>
            <a:endParaRPr lang="en-US" sz="700" dirty="0"/>
          </a:p>
        </p:txBody>
      </p:sp>
      <p:sp>
        <p:nvSpPr>
          <p:cNvPr id="16" name="Text 11"/>
          <p:cNvSpPr/>
          <p:nvPr/>
        </p:nvSpPr>
        <p:spPr>
          <a:xfrm>
            <a:off x="3079105" y="2441228"/>
            <a:ext cx="13841" cy="114300"/>
          </a:xfrm>
          <a:prstGeom prst="rect">
            <a:avLst/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2"/>
          <p:cNvSpPr/>
          <p:nvPr/>
        </p:nvSpPr>
        <p:spPr>
          <a:xfrm>
            <a:off x="2385715" y="2555528"/>
            <a:ext cx="1400770" cy="1175296"/>
          </a:xfrm>
          <a:prstGeom prst="roundRect">
            <a:avLst>
              <a:gd name="adj" fmla="val 6051"/>
            </a:avLst>
          </a:prstGeom>
          <a:solidFill>
            <a:srgbClr val="162A40"/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16597" y="2679353"/>
            <a:ext cx="139005" cy="13900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2436495" y="2904679"/>
            <a:ext cx="1299210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25"/>
              </a:lnSpc>
              <a:buNone/>
            </a:pPr>
            <a:r>
              <a:rPr lang="en-US" sz="82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Marco Legal</a:t>
            </a:r>
            <a:endParaRPr lang="en-US" sz="820" dirty="0"/>
          </a:p>
        </p:txBody>
      </p:sp>
      <p:sp>
        <p:nvSpPr>
          <p:cNvPr id="20" name="Text 14"/>
          <p:cNvSpPr/>
          <p:nvPr/>
        </p:nvSpPr>
        <p:spPr>
          <a:xfrm>
            <a:off x="2483739" y="3092053"/>
            <a:ext cx="1204722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Ley de privatización transparente, mecanismos de licitación pública, protección de trabajadores</a:t>
            </a:r>
            <a:endParaRPr lang="en-US" sz="700" dirty="0"/>
          </a:p>
        </p:txBody>
      </p:sp>
      <p:sp>
        <p:nvSpPr>
          <p:cNvPr id="21" name="Text 15"/>
          <p:cNvSpPr/>
          <p:nvPr/>
        </p:nvSpPr>
        <p:spPr>
          <a:xfrm>
            <a:off x="4565005" y="2441228"/>
            <a:ext cx="13841" cy="114300"/>
          </a:xfrm>
          <a:prstGeom prst="rect">
            <a:avLst/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Text 16"/>
          <p:cNvSpPr/>
          <p:nvPr/>
        </p:nvSpPr>
        <p:spPr>
          <a:xfrm>
            <a:off x="3871615" y="2555528"/>
            <a:ext cx="1400770" cy="1175296"/>
          </a:xfrm>
          <a:prstGeom prst="roundRect">
            <a:avLst>
              <a:gd name="adj" fmla="val 6051"/>
            </a:avLst>
          </a:prstGeom>
          <a:solidFill>
            <a:srgbClr val="162A40"/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02497" y="2679353"/>
            <a:ext cx="139005" cy="13900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3922395" y="2904679"/>
            <a:ext cx="1299210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25"/>
              </a:lnSpc>
              <a:buNone/>
            </a:pPr>
            <a:r>
              <a:rPr lang="en-US" sz="82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Sectores Prioritarios</a:t>
            </a:r>
            <a:endParaRPr lang="en-US" sz="820" dirty="0"/>
          </a:p>
        </p:txBody>
      </p:sp>
      <p:sp>
        <p:nvSpPr>
          <p:cNvPr id="25" name="Text 18"/>
          <p:cNvSpPr/>
          <p:nvPr/>
        </p:nvSpPr>
        <p:spPr>
          <a:xfrm>
            <a:off x="3969639" y="3092053"/>
            <a:ext cx="1204722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Comenzar con empresas de Guayana (SIDOR, ALCASA), telecomunicaciones, banca pública</a:t>
            </a:r>
            <a:endParaRPr lang="en-US" sz="700" dirty="0"/>
          </a:p>
        </p:txBody>
      </p:sp>
      <p:sp>
        <p:nvSpPr>
          <p:cNvPr id="26" name="Text 19"/>
          <p:cNvSpPr/>
          <p:nvPr/>
        </p:nvSpPr>
        <p:spPr>
          <a:xfrm>
            <a:off x="6050905" y="2441228"/>
            <a:ext cx="13841" cy="114300"/>
          </a:xfrm>
          <a:prstGeom prst="rect">
            <a:avLst/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0"/>
          <p:cNvSpPr/>
          <p:nvPr/>
        </p:nvSpPr>
        <p:spPr>
          <a:xfrm>
            <a:off x="5357515" y="2555528"/>
            <a:ext cx="1400770" cy="1304032"/>
          </a:xfrm>
          <a:prstGeom prst="roundRect">
            <a:avLst>
              <a:gd name="adj" fmla="val 5454"/>
            </a:avLst>
          </a:prstGeom>
          <a:solidFill>
            <a:srgbClr val="162A40"/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88397" y="2679353"/>
            <a:ext cx="139005" cy="139005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5408295" y="2904679"/>
            <a:ext cx="1299210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25"/>
              </a:lnSpc>
              <a:buNone/>
            </a:pPr>
            <a:r>
              <a:rPr lang="en-US" sz="82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PDVSA y Sector Petrolero</a:t>
            </a:r>
            <a:endParaRPr lang="en-US" sz="820" dirty="0"/>
          </a:p>
        </p:txBody>
      </p:sp>
      <p:sp>
        <p:nvSpPr>
          <p:cNvPr id="30" name="Text 22"/>
          <p:cNvSpPr/>
          <p:nvPr/>
        </p:nvSpPr>
        <p:spPr>
          <a:xfrm>
            <a:off x="5455539" y="3092053"/>
            <a:ext cx="1204722" cy="6758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Apertura petrolera con participación del capital privado nacional e internacional, contratos transparentes</a:t>
            </a:r>
            <a:endParaRPr lang="en-US" sz="700" dirty="0"/>
          </a:p>
        </p:txBody>
      </p:sp>
      <p:sp>
        <p:nvSpPr>
          <p:cNvPr id="31" name="Text 23"/>
          <p:cNvSpPr/>
          <p:nvPr/>
        </p:nvSpPr>
        <p:spPr>
          <a:xfrm>
            <a:off x="7536805" y="2441228"/>
            <a:ext cx="13841" cy="114300"/>
          </a:xfrm>
          <a:prstGeom prst="rect">
            <a:avLst/>
          </a:prstGeom>
          <a:solidFill>
            <a:srgbClr val="D4A853">
              <a:alpha val="5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4"/>
          <p:cNvSpPr/>
          <p:nvPr/>
        </p:nvSpPr>
        <p:spPr>
          <a:xfrm>
            <a:off x="6843415" y="2555528"/>
            <a:ext cx="1400770" cy="1046559"/>
          </a:xfrm>
          <a:prstGeom prst="roundRect">
            <a:avLst>
              <a:gd name="adj" fmla="val 6796"/>
            </a:avLst>
          </a:prstGeom>
          <a:solidFill>
            <a:srgbClr val="162A40"/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474297" y="2679353"/>
            <a:ext cx="139005" cy="139005"/>
          </a:xfrm>
          <a:prstGeom prst="rect">
            <a:avLst/>
          </a:prstGeom>
        </p:spPr>
      </p:pic>
      <p:sp>
        <p:nvSpPr>
          <p:cNvPr id="34" name="Text 25"/>
          <p:cNvSpPr/>
          <p:nvPr/>
        </p:nvSpPr>
        <p:spPr>
          <a:xfrm>
            <a:off x="6894195" y="2904679"/>
            <a:ext cx="1299210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25"/>
              </a:lnSpc>
              <a:buNone/>
            </a:pPr>
            <a:r>
              <a:rPr lang="en-US" sz="82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Evaluación y Ajuste</a:t>
            </a:r>
            <a:endParaRPr lang="en-US" sz="820" dirty="0"/>
          </a:p>
        </p:txBody>
      </p:sp>
      <p:sp>
        <p:nvSpPr>
          <p:cNvPr id="35" name="Text 26"/>
          <p:cNvSpPr/>
          <p:nvPr/>
        </p:nvSpPr>
        <p:spPr>
          <a:xfrm>
            <a:off x="6941439" y="3092053"/>
            <a:ext cx="1204722" cy="405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15"/>
              </a:lnSpc>
              <a:buNone/>
            </a:pPr>
            <a:r>
              <a:rPr lang="en-US" sz="70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Monitoreo del impacto, ajustes regulatorios, protección del interés público</a:t>
            </a:r>
            <a:endParaRPr lang="en-US" sz="700" dirty="0"/>
          </a:p>
        </p:txBody>
      </p:sp>
      <p:sp>
        <p:nvSpPr>
          <p:cNvPr id="36" name="Text 27"/>
          <p:cNvSpPr/>
          <p:nvPr/>
        </p:nvSpPr>
        <p:spPr>
          <a:xfrm>
            <a:off x="1414165" y="206915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E8C97A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</a:t>
            </a:r>
            <a:endParaRPr lang="en-US" sz="1240" dirty="0"/>
          </a:p>
        </p:txBody>
      </p:sp>
      <p:sp>
        <p:nvSpPr>
          <p:cNvPr id="37" name="Text 28"/>
          <p:cNvSpPr/>
          <p:nvPr/>
        </p:nvSpPr>
        <p:spPr>
          <a:xfrm>
            <a:off x="2900065" y="206915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E8C97A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</a:t>
            </a:r>
            <a:endParaRPr lang="en-US" sz="1240" dirty="0"/>
          </a:p>
        </p:txBody>
      </p:sp>
      <p:sp>
        <p:nvSpPr>
          <p:cNvPr id="38" name="Text 29"/>
          <p:cNvSpPr/>
          <p:nvPr/>
        </p:nvSpPr>
        <p:spPr>
          <a:xfrm>
            <a:off x="4385965" y="206915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E8C97A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1240" dirty="0"/>
          </a:p>
        </p:txBody>
      </p:sp>
      <p:sp>
        <p:nvSpPr>
          <p:cNvPr id="39" name="Text 30"/>
          <p:cNvSpPr/>
          <p:nvPr/>
        </p:nvSpPr>
        <p:spPr>
          <a:xfrm>
            <a:off x="5871865" y="206915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E8C97A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4</a:t>
            </a:r>
            <a:endParaRPr lang="en-US" sz="1240" dirty="0"/>
          </a:p>
        </p:txBody>
      </p:sp>
      <p:sp>
        <p:nvSpPr>
          <p:cNvPr id="40" name="Text 31"/>
          <p:cNvSpPr/>
          <p:nvPr/>
        </p:nvSpPr>
        <p:spPr>
          <a:xfrm>
            <a:off x="7357765" y="2069157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E8C97A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5</a:t>
            </a:r>
            <a:endParaRPr lang="en-US" sz="124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8013" y="342900"/>
            <a:ext cx="8927973" cy="407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10"/>
              </a:lnSpc>
              <a:spcAft>
                <a:spcPts val="560"/>
              </a:spcAft>
              <a:buNone/>
            </a:pPr>
            <a:r>
              <a:rPr lang="en-US" sz="2140" kern="0" spc="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Principio de </a:t>
            </a:r>
            <a:r>
              <a:rPr lang="en-US" sz="2140" b="1" kern="0" spc="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Subsidiariedad</a:t>
            </a:r>
            <a:endParaRPr lang="en-US" sz="2140" dirty="0"/>
          </a:p>
        </p:txBody>
      </p:sp>
      <p:sp>
        <p:nvSpPr>
          <p:cNvPr id="3" name="Text 1"/>
          <p:cNvSpPr/>
          <p:nvPr/>
        </p:nvSpPr>
        <p:spPr>
          <a:xfrm>
            <a:off x="2071390" y="897731"/>
            <a:ext cx="1188095" cy="759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1080000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3223186" y="821531"/>
            <a:ext cx="2697629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Guía filosófica de la reforma económica venezolana</a:t>
            </a:r>
            <a:endParaRPr lang="en-US" sz="840" dirty="0"/>
          </a:p>
        </p:txBody>
      </p:sp>
      <p:sp>
        <p:nvSpPr>
          <p:cNvPr id="5" name="Text 3"/>
          <p:cNvSpPr/>
          <p:nvPr/>
        </p:nvSpPr>
        <p:spPr>
          <a:xfrm>
            <a:off x="5884515" y="897731"/>
            <a:ext cx="1188095" cy="759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572000" y="1196132"/>
            <a:ext cx="7590" cy="3138488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25000">
                <a:srgbClr val="D4A853">
                  <a:alpha val="30000"/>
                </a:srgbClr>
              </a:gs>
              <a:gs pos="50000">
                <a:srgbClr val="D4A853">
                  <a:alpha val="50000"/>
                </a:srgbClr>
              </a:gs>
              <a:gs pos="75000">
                <a:srgbClr val="D4A853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400050" y="1196132"/>
            <a:ext cx="4029075" cy="3138488"/>
          </a:xfrm>
          <a:prstGeom prst="roundRect">
            <a:avLst>
              <a:gd name="adj" fmla="val 3642"/>
            </a:avLst>
          </a:prstGeom>
          <a:solidFill>
            <a:srgbClr val="162A40"/>
          </a:solidFill>
          <a:ln w="9525">
            <a:solidFill>
              <a:srgbClr val="2ECC71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638175" y="1463427"/>
            <a:ext cx="257770" cy="257770"/>
          </a:xfrm>
          <a:prstGeom prst="roundRect">
            <a:avLst>
              <a:gd name="adj" fmla="val 27590"/>
            </a:avLst>
          </a:prstGeom>
          <a:solidFill>
            <a:srgbClr val="2ECC71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0692" y="1525944"/>
            <a:ext cx="132588" cy="1325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982266" y="1484709"/>
            <a:ext cx="1822430" cy="2152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695"/>
              </a:lnSpc>
              <a:buNone/>
            </a:pPr>
            <a:r>
              <a:rPr lang="en-US" sz="1130" b="1" kern="0" spc="30" dirty="0">
                <a:solidFill>
                  <a:srgbClr val="2ECC71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¿Qué ES Subsidiariedad?</a:t>
            </a:r>
            <a:endParaRPr lang="en-US" sz="1130" dirty="0"/>
          </a:p>
        </p:txBody>
      </p:sp>
      <p:sp>
        <p:nvSpPr>
          <p:cNvPr id="11" name="Text 8"/>
          <p:cNvSpPr/>
          <p:nvPr/>
        </p:nvSpPr>
        <p:spPr>
          <a:xfrm>
            <a:off x="638175" y="1878657"/>
            <a:ext cx="200620" cy="200620"/>
          </a:xfrm>
          <a:prstGeom prst="ellipse">
            <a:avLst/>
          </a:prstGeom>
          <a:solidFill>
            <a:srgbClr val="2ECC71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2117" y="1912599"/>
            <a:ext cx="132588" cy="13258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939105" y="1878657"/>
            <a:ext cx="3316932" cy="358639"/>
          </a:xfrm>
          <a:prstGeom prst="rect">
            <a:avLst/>
          </a:prstGeom>
          <a:noFill/>
          <a:ln/>
        </p:spPr>
        <p:txBody>
          <a:bodyPr wrap="squar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Estado interviene </a:t>
            </a:r>
            <a:r>
              <a:rPr lang="en-US" sz="87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</a:t>
            </a: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cuando el sector privado no puede o no debe actuar</a:t>
            </a:r>
            <a:endParaRPr lang="en-US" sz="870" dirty="0"/>
          </a:p>
        </p:txBody>
      </p:sp>
      <p:sp>
        <p:nvSpPr>
          <p:cNvPr id="14" name="Text 10"/>
          <p:cNvSpPr/>
          <p:nvPr/>
        </p:nvSpPr>
        <p:spPr>
          <a:xfrm>
            <a:off x="638175" y="2334518"/>
            <a:ext cx="200620" cy="200620"/>
          </a:xfrm>
          <a:prstGeom prst="ellipse">
            <a:avLst/>
          </a:prstGeom>
          <a:solidFill>
            <a:srgbClr val="2ECC71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2117" y="2368460"/>
            <a:ext cx="132588" cy="13258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939105" y="2334518"/>
            <a:ext cx="2511817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Prioridad a la iniciativa individual y comunitaria</a:t>
            </a:r>
            <a:endParaRPr lang="en-US" sz="870" dirty="0"/>
          </a:p>
        </p:txBody>
      </p:sp>
      <p:sp>
        <p:nvSpPr>
          <p:cNvPr id="17" name="Text 12"/>
          <p:cNvSpPr/>
          <p:nvPr/>
        </p:nvSpPr>
        <p:spPr>
          <a:xfrm>
            <a:off x="638175" y="2649438"/>
            <a:ext cx="200620" cy="200620"/>
          </a:xfrm>
          <a:prstGeom prst="ellipse">
            <a:avLst/>
          </a:prstGeom>
          <a:solidFill>
            <a:srgbClr val="2ECC71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2117" y="2683380"/>
            <a:ext cx="132588" cy="132588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39105" y="2649438"/>
            <a:ext cx="3349198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gobierno más cercano al ciudadano resuelve los problemas</a:t>
            </a:r>
            <a:endParaRPr lang="en-US" sz="870" dirty="0"/>
          </a:p>
        </p:txBody>
      </p:sp>
      <p:sp>
        <p:nvSpPr>
          <p:cNvPr id="20" name="Text 14"/>
          <p:cNvSpPr/>
          <p:nvPr/>
        </p:nvSpPr>
        <p:spPr>
          <a:xfrm>
            <a:off x="638175" y="2964359"/>
            <a:ext cx="200620" cy="200620"/>
          </a:xfrm>
          <a:prstGeom prst="ellipse">
            <a:avLst/>
          </a:prstGeom>
          <a:solidFill>
            <a:srgbClr val="2ECC71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2117" y="2998300"/>
            <a:ext cx="132588" cy="132588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939105" y="2964359"/>
            <a:ext cx="2977902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como red de seguridad, no como actor principal</a:t>
            </a:r>
            <a:endParaRPr lang="en-US" sz="870" dirty="0"/>
          </a:p>
        </p:txBody>
      </p:sp>
      <p:sp>
        <p:nvSpPr>
          <p:cNvPr id="23" name="Text 16"/>
          <p:cNvSpPr/>
          <p:nvPr/>
        </p:nvSpPr>
        <p:spPr>
          <a:xfrm>
            <a:off x="638175" y="3279279"/>
            <a:ext cx="200620" cy="200620"/>
          </a:xfrm>
          <a:prstGeom prst="ellipse">
            <a:avLst/>
          </a:prstGeom>
          <a:solidFill>
            <a:srgbClr val="2ECC71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2117" y="3313221"/>
            <a:ext cx="132588" cy="132588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939105" y="3279279"/>
            <a:ext cx="2728079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Intervención temporal y focalizada, no permanente</a:t>
            </a:r>
            <a:endParaRPr lang="en-US" sz="870" dirty="0"/>
          </a:p>
        </p:txBody>
      </p:sp>
      <p:sp>
        <p:nvSpPr>
          <p:cNvPr id="26" name="Text 18"/>
          <p:cNvSpPr/>
          <p:nvPr/>
        </p:nvSpPr>
        <p:spPr>
          <a:xfrm>
            <a:off x="4714875" y="1196132"/>
            <a:ext cx="4029075" cy="3138488"/>
          </a:xfrm>
          <a:prstGeom prst="roundRect">
            <a:avLst>
              <a:gd name="adj" fmla="val 3642"/>
            </a:avLst>
          </a:prstGeom>
          <a:solidFill>
            <a:srgbClr val="162A40"/>
          </a:solidFill>
          <a:ln w="9525">
            <a:solidFill>
              <a:srgbClr val="E74C3C">
                <a:alpha val="1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19"/>
          <p:cNvSpPr/>
          <p:nvPr/>
        </p:nvSpPr>
        <p:spPr>
          <a:xfrm>
            <a:off x="4953000" y="1463427"/>
            <a:ext cx="257770" cy="257770"/>
          </a:xfrm>
          <a:prstGeom prst="roundRect">
            <a:avLst>
              <a:gd name="adj" fmla="val 27590"/>
            </a:avLst>
          </a:prstGeom>
          <a:solidFill>
            <a:srgbClr val="E74C3C">
              <a:alpha val="12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15517" y="1525944"/>
            <a:ext cx="132588" cy="132588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5297091" y="1484709"/>
            <a:ext cx="2111053" cy="2152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695"/>
              </a:lnSpc>
              <a:buNone/>
            </a:pPr>
            <a:r>
              <a:rPr lang="en-US" sz="1130" b="1" kern="0" spc="30" dirty="0">
                <a:solidFill>
                  <a:srgbClr val="E74C3C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¿Qué NO ES Subsidiariedad?</a:t>
            </a:r>
            <a:endParaRPr lang="en-US" sz="1130" dirty="0"/>
          </a:p>
        </p:txBody>
      </p:sp>
      <p:sp>
        <p:nvSpPr>
          <p:cNvPr id="30" name="Text 21"/>
          <p:cNvSpPr/>
          <p:nvPr/>
        </p:nvSpPr>
        <p:spPr>
          <a:xfrm>
            <a:off x="4953000" y="1878657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86942" y="1912599"/>
            <a:ext cx="132588" cy="132588"/>
          </a:xfrm>
          <a:prstGeom prst="rect">
            <a:avLst/>
          </a:prstGeom>
        </p:spPr>
      </p:pic>
      <p:sp>
        <p:nvSpPr>
          <p:cNvPr id="32" name="Text 22"/>
          <p:cNvSpPr/>
          <p:nvPr/>
        </p:nvSpPr>
        <p:spPr>
          <a:xfrm>
            <a:off x="5253930" y="1878657"/>
            <a:ext cx="1897901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 abandono ni Estado ausente</a:t>
            </a:r>
            <a:endParaRPr lang="en-US" sz="870" dirty="0"/>
          </a:p>
        </p:txBody>
      </p:sp>
      <p:sp>
        <p:nvSpPr>
          <p:cNvPr id="33" name="Text 23"/>
          <p:cNvSpPr/>
          <p:nvPr/>
        </p:nvSpPr>
        <p:spPr>
          <a:xfrm>
            <a:off x="4953000" y="2193578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4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986942" y="2227519"/>
            <a:ext cx="132588" cy="132588"/>
          </a:xfrm>
          <a:prstGeom prst="rect">
            <a:avLst/>
          </a:prstGeom>
        </p:spPr>
      </p:pic>
      <p:sp>
        <p:nvSpPr>
          <p:cNvPr id="35" name="Text 24"/>
          <p:cNvSpPr/>
          <p:nvPr/>
        </p:nvSpPr>
        <p:spPr>
          <a:xfrm>
            <a:off x="5253930" y="2193578"/>
            <a:ext cx="2282458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 desregulación total sin protecciones</a:t>
            </a:r>
            <a:endParaRPr lang="en-US" sz="870" dirty="0"/>
          </a:p>
        </p:txBody>
      </p:sp>
      <p:sp>
        <p:nvSpPr>
          <p:cNvPr id="36" name="Text 25"/>
          <p:cNvSpPr/>
          <p:nvPr/>
        </p:nvSpPr>
        <p:spPr>
          <a:xfrm>
            <a:off x="4953000" y="2508498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7" name="Image 9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986942" y="2542440"/>
            <a:ext cx="132588" cy="132588"/>
          </a:xfrm>
          <a:prstGeom prst="rect">
            <a:avLst/>
          </a:prstGeom>
        </p:spPr>
      </p:pic>
      <p:sp>
        <p:nvSpPr>
          <p:cNvPr id="38" name="Text 26"/>
          <p:cNvSpPr/>
          <p:nvPr/>
        </p:nvSpPr>
        <p:spPr>
          <a:xfrm>
            <a:off x="5253930" y="2508498"/>
            <a:ext cx="1991871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 privatización salvaje sin reglas</a:t>
            </a:r>
            <a:endParaRPr lang="en-US" sz="870" dirty="0"/>
          </a:p>
        </p:txBody>
      </p:sp>
      <p:sp>
        <p:nvSpPr>
          <p:cNvPr id="39" name="Text 27"/>
          <p:cNvSpPr/>
          <p:nvPr/>
        </p:nvSpPr>
        <p:spPr>
          <a:xfrm>
            <a:off x="4953000" y="2823418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0" name="Image 1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986942" y="2857360"/>
            <a:ext cx="132588" cy="132588"/>
          </a:xfrm>
          <a:prstGeom prst="rect">
            <a:avLst/>
          </a:prstGeom>
        </p:spPr>
      </p:pic>
      <p:sp>
        <p:nvSpPr>
          <p:cNvPr id="41" name="Text 28"/>
          <p:cNvSpPr/>
          <p:nvPr/>
        </p:nvSpPr>
        <p:spPr>
          <a:xfrm>
            <a:off x="5253930" y="2823418"/>
            <a:ext cx="1843221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 eliminar la protección social</a:t>
            </a:r>
            <a:endParaRPr lang="en-US" sz="870" dirty="0"/>
          </a:p>
        </p:txBody>
      </p:sp>
      <p:sp>
        <p:nvSpPr>
          <p:cNvPr id="42" name="Text 29"/>
          <p:cNvSpPr/>
          <p:nvPr/>
        </p:nvSpPr>
        <p:spPr>
          <a:xfrm>
            <a:off x="4953000" y="3138339"/>
            <a:ext cx="200620" cy="200620"/>
          </a:xfrm>
          <a:prstGeom prst="ellipse">
            <a:avLst/>
          </a:prstGeom>
          <a:solidFill>
            <a:srgbClr val="E74C3C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3" name="Image 1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986942" y="3172280"/>
            <a:ext cx="132588" cy="132588"/>
          </a:xfrm>
          <a:prstGeom prst="rect">
            <a:avLst/>
          </a:prstGeom>
        </p:spPr>
      </p:pic>
      <p:sp>
        <p:nvSpPr>
          <p:cNvPr id="44" name="Text 30"/>
          <p:cNvSpPr/>
          <p:nvPr/>
        </p:nvSpPr>
        <p:spPr>
          <a:xfrm>
            <a:off x="5253930" y="3138339"/>
            <a:ext cx="2120384" cy="181570"/>
          </a:xfrm>
          <a:prstGeom prst="rect">
            <a:avLst/>
          </a:prstGeom>
          <a:noFill/>
          <a:ln/>
        </p:spPr>
        <p:txBody>
          <a:bodyPr wrap="none" lIns="0" tIns="2159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 dejar a los vulnerables sin apoyo</a:t>
            </a:r>
            <a:endParaRPr lang="en-US" sz="870" dirty="0"/>
          </a:p>
        </p:txBody>
      </p:sp>
      <p:sp>
        <p:nvSpPr>
          <p:cNvPr id="45" name="Text 31"/>
          <p:cNvSpPr/>
          <p:nvPr/>
        </p:nvSpPr>
        <p:spPr>
          <a:xfrm>
            <a:off x="316611" y="4478089"/>
            <a:ext cx="8510778" cy="379661"/>
          </a:xfrm>
          <a:prstGeom prst="roundRect">
            <a:avLst>
              <a:gd name="adj" fmla="val 18733"/>
            </a:avLst>
          </a:prstGeom>
          <a:gradFill rotWithShape="1">
            <a:gsLst>
              <a:gs pos="0">
                <a:srgbClr val="D4A853">
                  <a:alpha val="8000"/>
                </a:srgbClr>
              </a:gs>
              <a:gs pos="50000">
                <a:srgbClr val="D4A853">
                  <a:alpha val="15000"/>
                </a:srgbClr>
              </a:gs>
              <a:gs pos="100000">
                <a:srgbClr val="D4A853">
                  <a:alpha val="8000"/>
                </a:srgbClr>
              </a:gs>
            </a:gsLst>
            <a:lin ang="0" scaled="1"/>
          </a:gradFill>
          <a:ln w="9525">
            <a:solidFill>
              <a:srgbClr val="D4A853">
                <a:alpha val="20000"/>
              </a:srgbClr>
            </a:solidFill>
          </a:ln>
        </p:spPr>
        <p:txBody>
          <a:bodyPr wrap="none" lIns="228600" tIns="100330" rIns="228600" bIns="100330" rtlCol="0" anchor="t"/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Subsidiariedad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= Un Estado que hace </a:t>
            </a:r>
            <a:r>
              <a:rPr lang="en-US" sz="84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menos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pero hace </a:t>
            </a:r>
            <a:r>
              <a:rPr lang="en-US" sz="84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mejor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interviniendo solo donde es imprescindible, protegiendo siempre a los más vulnerables.</a:t>
            </a:r>
            <a:endParaRPr lang="en-US" sz="840" dirty="0"/>
          </a:p>
        </p:txBody>
      </p:sp>
      <p:sp>
        <p:nvSpPr>
          <p:cNvPr id="46" name="Text 32"/>
          <p:cNvSpPr/>
          <p:nvPr/>
        </p:nvSpPr>
        <p:spPr>
          <a:xfrm>
            <a:off x="409575" y="1205657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2ECC71"/>
              </a:gs>
              <a:gs pos="100000">
                <a:srgbClr val="27AE60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Text 33"/>
          <p:cNvSpPr/>
          <p:nvPr/>
        </p:nvSpPr>
        <p:spPr>
          <a:xfrm>
            <a:off x="4724400" y="1205657"/>
            <a:ext cx="4010025" cy="29170"/>
          </a:xfrm>
          <a:custGeom>
            <a:avLst/>
            <a:gdLst/>
            <a:ahLst/>
            <a:cxnLst/>
            <a:rect l="l" t="t" r="r" b="b"/>
            <a:pathLst>
              <a:path w="4010025" h="29170">
                <a:moveTo>
                  <a:pt x="114300" y="0"/>
                </a:moveTo>
                <a:lnTo>
                  <a:pt x="3895725" y="0"/>
                </a:lnTo>
                <a:lnTo>
                  <a:pt x="3924365" y="3646"/>
                </a:lnTo>
                <a:lnTo>
                  <a:pt x="3935898" y="7293"/>
                </a:lnTo>
                <a:lnTo>
                  <a:pt x="3944520" y="10939"/>
                </a:lnTo>
                <a:lnTo>
                  <a:pt x="3951595" y="14585"/>
                </a:lnTo>
                <a:lnTo>
                  <a:pt x="3957655" y="18231"/>
                </a:lnTo>
                <a:lnTo>
                  <a:pt x="3962975" y="21878"/>
                </a:lnTo>
                <a:lnTo>
                  <a:pt x="3967720" y="25524"/>
                </a:lnTo>
                <a:lnTo>
                  <a:pt x="3971997" y="29170"/>
                </a:lnTo>
                <a:lnTo>
                  <a:pt x="38028" y="29170"/>
                </a:lnTo>
                <a:lnTo>
                  <a:pt x="42305" y="25524"/>
                </a:lnTo>
                <a:lnTo>
                  <a:pt x="47050" y="21878"/>
                </a:lnTo>
                <a:lnTo>
                  <a:pt x="52370" y="18231"/>
                </a:lnTo>
                <a:lnTo>
                  <a:pt x="58430" y="14585"/>
                </a:lnTo>
                <a:lnTo>
                  <a:pt x="65505" y="10939"/>
                </a:lnTo>
                <a:lnTo>
                  <a:pt x="74127" y="7293"/>
                </a:lnTo>
                <a:lnTo>
                  <a:pt x="85660" y="3646"/>
                </a:lnTo>
                <a:close/>
              </a:path>
            </a:pathLst>
          </a:custGeom>
          <a:gradFill rotWithShape="1">
            <a:gsLst>
              <a:gs pos="0">
                <a:srgbClr val="C0392B"/>
              </a:gs>
              <a:gs pos="100000">
                <a:srgbClr val="E74C3C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8" name="Text 34"/>
          <p:cNvSpPr/>
          <p:nvPr/>
        </p:nvSpPr>
        <p:spPr>
          <a:xfrm>
            <a:off x="4414540" y="2450902"/>
            <a:ext cx="314920" cy="346412"/>
          </a:xfrm>
          <a:prstGeom prst="ellipse">
            <a:avLst/>
          </a:prstGeom>
          <a:solidFill>
            <a:srgbClr val="0C1B2A"/>
          </a:solidFill>
          <a:ln w="9525">
            <a:solidFill>
              <a:srgbClr val="D4A853"/>
            </a:solidFill>
          </a:ln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730" b="1" kern="0" spc="6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VS</a:t>
            </a:r>
            <a:endParaRPr lang="en-US" sz="73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45000">
                <a:srgbClr val="000000">
                  <a:alpha val="0"/>
                </a:srgbClr>
              </a:gs>
            </a:gsLst>
            <a:path path="circle">
              <a:fillToRect l="5000" t="90000" r="95000" b="1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path path="circle">
              <a:fillToRect l="95000" t="10000" r="5000" b="9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0" y="0"/>
            <a:ext cx="9144000" cy="2917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15000">
                <a:srgbClr val="D4A853"/>
              </a:gs>
              <a:gs pos="85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457200" y="349300"/>
            <a:ext cx="342900" cy="342900"/>
          </a:xfrm>
          <a:prstGeom prst="roundRect">
            <a:avLst>
              <a:gd name="adj" fmla="val 25185"/>
            </a:avLst>
          </a:prstGeom>
          <a:gradFill rotWithShape="1">
            <a:gsLst>
              <a:gs pos="0">
                <a:srgbClr val="D4A853">
                  <a:alpha val="20000"/>
                </a:srgbClr>
              </a:gs>
              <a:gs pos="100000">
                <a:srgbClr val="D4A853">
                  <a:alpha val="8000"/>
                </a:srgbClr>
              </a:gs>
            </a:gsLst>
            <a:lin ang="2700000" scaled="1"/>
          </a:gradFill>
          <a:ln w="9525">
            <a:solidFill>
              <a:srgbClr val="D4A853">
                <a:alpha val="3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9147" y="451247"/>
            <a:ext cx="139005" cy="13900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14400" y="342900"/>
            <a:ext cx="5620272" cy="29110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2292"/>
              </a:lnSpc>
              <a:buNone/>
            </a:pPr>
            <a:r>
              <a:rPr lang="en-US" sz="191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Asistencia Financiera y Cooperación Internacional</a:t>
            </a:r>
            <a:endParaRPr lang="en-US" sz="1910" dirty="0"/>
          </a:p>
        </p:txBody>
      </p:sp>
      <p:sp>
        <p:nvSpPr>
          <p:cNvPr id="8" name="Text 5"/>
          <p:cNvSpPr/>
          <p:nvPr/>
        </p:nvSpPr>
        <p:spPr>
          <a:xfrm>
            <a:off x="914400" y="677168"/>
            <a:ext cx="5715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457200" y="927348"/>
            <a:ext cx="8229600" cy="628352"/>
          </a:xfrm>
          <a:prstGeom prst="roundRect">
            <a:avLst>
              <a:gd name="adj" fmla="val 13744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457200" y="927348"/>
            <a:ext cx="19050" cy="628352"/>
          </a:xfrm>
          <a:custGeom>
            <a:avLst/>
            <a:gdLst/>
            <a:ahLst/>
            <a:cxnLst/>
            <a:rect l="l" t="t" r="r" b="b"/>
            <a:pathLst>
              <a:path w="19050" h="628352">
                <a:moveTo>
                  <a:pt x="0" y="86360"/>
                </a:moveTo>
                <a:lnTo>
                  <a:pt x="2381" y="66220"/>
                </a:lnTo>
                <a:lnTo>
                  <a:pt x="4763" y="58078"/>
                </a:lnTo>
                <a:lnTo>
                  <a:pt x="7144" y="51968"/>
                </a:lnTo>
                <a:lnTo>
                  <a:pt x="9525" y="46934"/>
                </a:lnTo>
                <a:lnTo>
                  <a:pt x="11906" y="42603"/>
                </a:lnTo>
                <a:lnTo>
                  <a:pt x="14288" y="38783"/>
                </a:lnTo>
                <a:lnTo>
                  <a:pt x="16669" y="35358"/>
                </a:lnTo>
                <a:lnTo>
                  <a:pt x="19050" y="32254"/>
                </a:lnTo>
                <a:lnTo>
                  <a:pt x="19050" y="596098"/>
                </a:lnTo>
                <a:lnTo>
                  <a:pt x="16669" y="592994"/>
                </a:lnTo>
                <a:lnTo>
                  <a:pt x="14288" y="589570"/>
                </a:lnTo>
                <a:lnTo>
                  <a:pt x="11906" y="585749"/>
                </a:lnTo>
                <a:lnTo>
                  <a:pt x="9525" y="581419"/>
                </a:lnTo>
                <a:lnTo>
                  <a:pt x="7144" y="576385"/>
                </a:lnTo>
                <a:lnTo>
                  <a:pt x="4763" y="570275"/>
                </a:lnTo>
                <a:lnTo>
                  <a:pt x="2381" y="562132"/>
                </a:lnTo>
                <a:lnTo>
                  <a:pt x="0" y="541992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8"/>
          <p:cNvSpPr/>
          <p:nvPr/>
        </p:nvSpPr>
        <p:spPr>
          <a:xfrm>
            <a:off x="457200" y="1670000"/>
            <a:ext cx="8229600" cy="628352"/>
          </a:xfrm>
          <a:prstGeom prst="roundRect">
            <a:avLst>
              <a:gd name="adj" fmla="val 13744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457200" y="1670000"/>
            <a:ext cx="19050" cy="628352"/>
          </a:xfrm>
          <a:custGeom>
            <a:avLst/>
            <a:gdLst/>
            <a:ahLst/>
            <a:cxnLst/>
            <a:rect l="l" t="t" r="r" b="b"/>
            <a:pathLst>
              <a:path w="19050" h="628352">
                <a:moveTo>
                  <a:pt x="0" y="86360"/>
                </a:moveTo>
                <a:lnTo>
                  <a:pt x="2381" y="66220"/>
                </a:lnTo>
                <a:lnTo>
                  <a:pt x="4763" y="58078"/>
                </a:lnTo>
                <a:lnTo>
                  <a:pt x="7144" y="51968"/>
                </a:lnTo>
                <a:lnTo>
                  <a:pt x="9525" y="46934"/>
                </a:lnTo>
                <a:lnTo>
                  <a:pt x="11906" y="42603"/>
                </a:lnTo>
                <a:lnTo>
                  <a:pt x="14288" y="38783"/>
                </a:lnTo>
                <a:lnTo>
                  <a:pt x="16669" y="35358"/>
                </a:lnTo>
                <a:lnTo>
                  <a:pt x="19050" y="32254"/>
                </a:lnTo>
                <a:lnTo>
                  <a:pt x="19050" y="596098"/>
                </a:lnTo>
                <a:lnTo>
                  <a:pt x="16669" y="592994"/>
                </a:lnTo>
                <a:lnTo>
                  <a:pt x="14288" y="589570"/>
                </a:lnTo>
                <a:lnTo>
                  <a:pt x="11906" y="585749"/>
                </a:lnTo>
                <a:lnTo>
                  <a:pt x="9525" y="581419"/>
                </a:lnTo>
                <a:lnTo>
                  <a:pt x="7144" y="576385"/>
                </a:lnTo>
                <a:lnTo>
                  <a:pt x="4763" y="570275"/>
                </a:lnTo>
                <a:lnTo>
                  <a:pt x="2381" y="562132"/>
                </a:lnTo>
                <a:lnTo>
                  <a:pt x="0" y="541992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457200" y="2412653"/>
            <a:ext cx="8229600" cy="628352"/>
          </a:xfrm>
          <a:prstGeom prst="roundRect">
            <a:avLst>
              <a:gd name="adj" fmla="val 13744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1"/>
          <p:cNvSpPr/>
          <p:nvPr/>
        </p:nvSpPr>
        <p:spPr>
          <a:xfrm>
            <a:off x="457200" y="2412653"/>
            <a:ext cx="19050" cy="628352"/>
          </a:xfrm>
          <a:custGeom>
            <a:avLst/>
            <a:gdLst/>
            <a:ahLst/>
            <a:cxnLst/>
            <a:rect l="l" t="t" r="r" b="b"/>
            <a:pathLst>
              <a:path w="19050" h="628352">
                <a:moveTo>
                  <a:pt x="0" y="86360"/>
                </a:moveTo>
                <a:lnTo>
                  <a:pt x="2381" y="66220"/>
                </a:lnTo>
                <a:lnTo>
                  <a:pt x="4763" y="58078"/>
                </a:lnTo>
                <a:lnTo>
                  <a:pt x="7144" y="51968"/>
                </a:lnTo>
                <a:lnTo>
                  <a:pt x="9525" y="46934"/>
                </a:lnTo>
                <a:lnTo>
                  <a:pt x="11906" y="42603"/>
                </a:lnTo>
                <a:lnTo>
                  <a:pt x="14288" y="38783"/>
                </a:lnTo>
                <a:lnTo>
                  <a:pt x="16669" y="35358"/>
                </a:lnTo>
                <a:lnTo>
                  <a:pt x="19050" y="32254"/>
                </a:lnTo>
                <a:lnTo>
                  <a:pt x="19050" y="596098"/>
                </a:lnTo>
                <a:lnTo>
                  <a:pt x="16669" y="592994"/>
                </a:lnTo>
                <a:lnTo>
                  <a:pt x="14288" y="589570"/>
                </a:lnTo>
                <a:lnTo>
                  <a:pt x="11906" y="585749"/>
                </a:lnTo>
                <a:lnTo>
                  <a:pt x="9525" y="581419"/>
                </a:lnTo>
                <a:lnTo>
                  <a:pt x="7144" y="576385"/>
                </a:lnTo>
                <a:lnTo>
                  <a:pt x="4763" y="570275"/>
                </a:lnTo>
                <a:lnTo>
                  <a:pt x="2381" y="562132"/>
                </a:lnTo>
                <a:lnTo>
                  <a:pt x="0" y="541992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457200" y="3155305"/>
            <a:ext cx="8229600" cy="628352"/>
          </a:xfrm>
          <a:prstGeom prst="roundRect">
            <a:avLst>
              <a:gd name="adj" fmla="val 13744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3"/>
          <p:cNvSpPr/>
          <p:nvPr/>
        </p:nvSpPr>
        <p:spPr>
          <a:xfrm>
            <a:off x="457200" y="3155305"/>
            <a:ext cx="19050" cy="628352"/>
          </a:xfrm>
          <a:custGeom>
            <a:avLst/>
            <a:gdLst/>
            <a:ahLst/>
            <a:cxnLst/>
            <a:rect l="l" t="t" r="r" b="b"/>
            <a:pathLst>
              <a:path w="19050" h="628352">
                <a:moveTo>
                  <a:pt x="0" y="86360"/>
                </a:moveTo>
                <a:lnTo>
                  <a:pt x="2381" y="66220"/>
                </a:lnTo>
                <a:lnTo>
                  <a:pt x="4763" y="58078"/>
                </a:lnTo>
                <a:lnTo>
                  <a:pt x="7144" y="51968"/>
                </a:lnTo>
                <a:lnTo>
                  <a:pt x="9525" y="46934"/>
                </a:lnTo>
                <a:lnTo>
                  <a:pt x="11906" y="42603"/>
                </a:lnTo>
                <a:lnTo>
                  <a:pt x="14288" y="38783"/>
                </a:lnTo>
                <a:lnTo>
                  <a:pt x="16669" y="35358"/>
                </a:lnTo>
                <a:lnTo>
                  <a:pt x="19050" y="32254"/>
                </a:lnTo>
                <a:lnTo>
                  <a:pt x="19050" y="596098"/>
                </a:lnTo>
                <a:lnTo>
                  <a:pt x="16669" y="592994"/>
                </a:lnTo>
                <a:lnTo>
                  <a:pt x="14288" y="589570"/>
                </a:lnTo>
                <a:lnTo>
                  <a:pt x="11906" y="585749"/>
                </a:lnTo>
                <a:lnTo>
                  <a:pt x="9525" y="581419"/>
                </a:lnTo>
                <a:lnTo>
                  <a:pt x="7144" y="576385"/>
                </a:lnTo>
                <a:lnTo>
                  <a:pt x="4763" y="570275"/>
                </a:lnTo>
                <a:lnTo>
                  <a:pt x="2381" y="562132"/>
                </a:lnTo>
                <a:lnTo>
                  <a:pt x="0" y="541992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4"/>
          <p:cNvSpPr/>
          <p:nvPr/>
        </p:nvSpPr>
        <p:spPr>
          <a:xfrm>
            <a:off x="457200" y="3897957"/>
            <a:ext cx="8229600" cy="628352"/>
          </a:xfrm>
          <a:prstGeom prst="roundRect">
            <a:avLst>
              <a:gd name="adj" fmla="val 13744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457200" y="3897957"/>
            <a:ext cx="19050" cy="628352"/>
          </a:xfrm>
          <a:custGeom>
            <a:avLst/>
            <a:gdLst/>
            <a:ahLst/>
            <a:cxnLst/>
            <a:rect l="l" t="t" r="r" b="b"/>
            <a:pathLst>
              <a:path w="19050" h="628352">
                <a:moveTo>
                  <a:pt x="0" y="86360"/>
                </a:moveTo>
                <a:lnTo>
                  <a:pt x="2381" y="66220"/>
                </a:lnTo>
                <a:lnTo>
                  <a:pt x="4763" y="58078"/>
                </a:lnTo>
                <a:lnTo>
                  <a:pt x="7144" y="51968"/>
                </a:lnTo>
                <a:lnTo>
                  <a:pt x="9525" y="46934"/>
                </a:lnTo>
                <a:lnTo>
                  <a:pt x="11906" y="42603"/>
                </a:lnTo>
                <a:lnTo>
                  <a:pt x="14288" y="38783"/>
                </a:lnTo>
                <a:lnTo>
                  <a:pt x="16669" y="35358"/>
                </a:lnTo>
                <a:lnTo>
                  <a:pt x="19050" y="32254"/>
                </a:lnTo>
                <a:lnTo>
                  <a:pt x="19050" y="596098"/>
                </a:lnTo>
                <a:lnTo>
                  <a:pt x="16669" y="592994"/>
                </a:lnTo>
                <a:lnTo>
                  <a:pt x="14288" y="589570"/>
                </a:lnTo>
                <a:lnTo>
                  <a:pt x="11906" y="585749"/>
                </a:lnTo>
                <a:lnTo>
                  <a:pt x="9525" y="581419"/>
                </a:lnTo>
                <a:lnTo>
                  <a:pt x="7144" y="576385"/>
                </a:lnTo>
                <a:lnTo>
                  <a:pt x="4763" y="570275"/>
                </a:lnTo>
                <a:lnTo>
                  <a:pt x="2381" y="562132"/>
                </a:lnTo>
                <a:lnTo>
                  <a:pt x="0" y="541992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6"/>
          <p:cNvSpPr/>
          <p:nvPr/>
        </p:nvSpPr>
        <p:spPr>
          <a:xfrm>
            <a:off x="457200" y="4625429"/>
            <a:ext cx="8394192" cy="260300"/>
          </a:xfrm>
          <a:prstGeom prst="rect">
            <a:avLst/>
          </a:prstGeom>
          <a:noFill/>
          <a:ln/>
        </p:spPr>
        <p:txBody>
          <a:bodyPr wrap="none" lIns="142875" tIns="100330" rIns="0" bIns="0" rtlCol="0" anchor="ctr"/>
          <a:lstStyle/>
          <a:p>
            <a:pPr marL="0" indent="0" algn="l">
              <a:buNone/>
            </a:pPr>
            <a:r>
              <a:rPr lang="en-US" sz="79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apoyo internacional es esencial, pero debe estar condicionado a un compromiso firme de reforma estructural.</a:t>
            </a:r>
            <a:endParaRPr lang="en-US" sz="790" dirty="0"/>
          </a:p>
        </p:txBody>
      </p:sp>
      <p:sp>
        <p:nvSpPr>
          <p:cNvPr id="20" name="Text 17"/>
          <p:cNvSpPr/>
          <p:nvPr/>
        </p:nvSpPr>
        <p:spPr>
          <a:xfrm>
            <a:off x="457200" y="4625429"/>
            <a:ext cx="8229600" cy="9525"/>
          </a:xfrm>
          <a:prstGeom prst="rect">
            <a:avLst/>
          </a:prstGeom>
          <a:solidFill>
            <a:srgbClr val="D4A853">
              <a:alpha val="15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3769" y="4744129"/>
            <a:ext cx="132588" cy="132588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476250" y="927348"/>
            <a:ext cx="8210550" cy="628353"/>
          </a:xfrm>
          <a:prstGeom prst="roundRect">
            <a:avLst>
              <a:gd name="adj" fmla="val 13744"/>
            </a:avLst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3" name="Text 19"/>
          <p:cNvSpPr/>
          <p:nvPr/>
        </p:nvSpPr>
        <p:spPr>
          <a:xfrm>
            <a:off x="476250" y="1670000"/>
            <a:ext cx="8210550" cy="628353"/>
          </a:xfrm>
          <a:prstGeom prst="roundRect">
            <a:avLst>
              <a:gd name="adj" fmla="val 13744"/>
            </a:avLst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20"/>
          <p:cNvSpPr/>
          <p:nvPr/>
        </p:nvSpPr>
        <p:spPr>
          <a:xfrm>
            <a:off x="476250" y="2412653"/>
            <a:ext cx="8210550" cy="628353"/>
          </a:xfrm>
          <a:prstGeom prst="roundRect">
            <a:avLst>
              <a:gd name="adj" fmla="val 13744"/>
            </a:avLst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1"/>
          <p:cNvSpPr/>
          <p:nvPr/>
        </p:nvSpPr>
        <p:spPr>
          <a:xfrm>
            <a:off x="476250" y="3155305"/>
            <a:ext cx="8210550" cy="628353"/>
          </a:xfrm>
          <a:prstGeom prst="roundRect">
            <a:avLst>
              <a:gd name="adj" fmla="val 13744"/>
            </a:avLst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2"/>
          <p:cNvSpPr/>
          <p:nvPr/>
        </p:nvSpPr>
        <p:spPr>
          <a:xfrm>
            <a:off x="476250" y="3897957"/>
            <a:ext cx="8210550" cy="628353"/>
          </a:xfrm>
          <a:prstGeom prst="roundRect">
            <a:avLst>
              <a:gd name="adj" fmla="val 13744"/>
            </a:avLst>
          </a:prstGeom>
          <a:gradFill rotWithShape="1">
            <a:gsLst>
              <a:gs pos="0">
                <a:srgbClr val="D4A853">
                  <a:alpha val="4000"/>
                </a:srgbClr>
              </a:gs>
              <a:gs pos="4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3"/>
          <p:cNvSpPr/>
          <p:nvPr/>
        </p:nvSpPr>
        <p:spPr>
          <a:xfrm>
            <a:off x="647700" y="1055489"/>
            <a:ext cx="372070" cy="372070"/>
          </a:xfrm>
          <a:prstGeom prst="ellipse">
            <a:avLst/>
          </a:prstGeom>
          <a:solidFill>
            <a:srgbClr val="0078BE">
              <a:alpha val="15000"/>
            </a:srgbClr>
          </a:solidFill>
          <a:ln w="9525">
            <a:solidFill>
              <a:srgbClr val="0078BE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8428" y="1166217"/>
            <a:ext cx="150465" cy="150465"/>
          </a:xfrm>
          <a:prstGeom prst="rect">
            <a:avLst/>
          </a:prstGeom>
        </p:spPr>
      </p:pic>
      <p:sp>
        <p:nvSpPr>
          <p:cNvPr id="29" name="Text 24"/>
          <p:cNvSpPr/>
          <p:nvPr/>
        </p:nvSpPr>
        <p:spPr>
          <a:xfrm>
            <a:off x="1163241" y="1055489"/>
            <a:ext cx="8087320" cy="166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101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Fondo Monetario Internacional</a:t>
            </a:r>
            <a:r>
              <a:rPr lang="en-US" sz="730" b="1" kern="0" spc="30" dirty="0">
                <a:solidFill>
                  <a:srgbClr val="8DA4BE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(FMI)</a:t>
            </a:r>
            <a:endParaRPr lang="en-US" sz="1010" dirty="0"/>
          </a:p>
        </p:txBody>
      </p:sp>
      <p:sp>
        <p:nvSpPr>
          <p:cNvPr id="30" name="Text 25"/>
          <p:cNvSpPr/>
          <p:nvPr/>
        </p:nvSpPr>
        <p:spPr>
          <a:xfrm>
            <a:off x="1163241" y="1243757"/>
            <a:ext cx="808732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Programa de estabilización macroeconómica, asistencia técnica y financiamiento condicional</a:t>
            </a:r>
            <a:endParaRPr lang="en-US" sz="870" dirty="0"/>
          </a:p>
        </p:txBody>
      </p:sp>
      <p:sp>
        <p:nvSpPr>
          <p:cNvPr id="31" name="Text 26"/>
          <p:cNvSpPr/>
          <p:nvPr/>
        </p:nvSpPr>
        <p:spPr>
          <a:xfrm>
            <a:off x="647700" y="1798141"/>
            <a:ext cx="372070" cy="372070"/>
          </a:xfrm>
          <a:prstGeom prst="ellipse">
            <a:avLst/>
          </a:prstGeom>
          <a:solidFill>
            <a:srgbClr val="28A745">
              <a:alpha val="15000"/>
            </a:srgbClr>
          </a:solidFill>
          <a:ln w="9525">
            <a:solidFill>
              <a:srgbClr val="28A745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8428" y="1908870"/>
            <a:ext cx="150465" cy="150465"/>
          </a:xfrm>
          <a:prstGeom prst="rect">
            <a:avLst/>
          </a:prstGeom>
        </p:spPr>
      </p:pic>
      <p:sp>
        <p:nvSpPr>
          <p:cNvPr id="33" name="Text 27"/>
          <p:cNvSpPr/>
          <p:nvPr/>
        </p:nvSpPr>
        <p:spPr>
          <a:xfrm>
            <a:off x="1163241" y="1798141"/>
            <a:ext cx="8087320" cy="166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101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Banco Mundial</a:t>
            </a:r>
            <a:endParaRPr lang="en-US" sz="1010" dirty="0"/>
          </a:p>
        </p:txBody>
      </p:sp>
      <p:sp>
        <p:nvSpPr>
          <p:cNvPr id="34" name="Text 28"/>
          <p:cNvSpPr/>
          <p:nvPr/>
        </p:nvSpPr>
        <p:spPr>
          <a:xfrm>
            <a:off x="1163241" y="1986409"/>
            <a:ext cx="808732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Financiamiento para  </a:t>
            </a:r>
            <a:r>
              <a:rPr lang="es-VE" sz="87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recuperación infraestructura</a:t>
            </a: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educación, salud y fortalecimiento institucional</a:t>
            </a:r>
            <a:endParaRPr lang="en-US" sz="870" dirty="0"/>
          </a:p>
        </p:txBody>
      </p:sp>
      <p:sp>
        <p:nvSpPr>
          <p:cNvPr id="35" name="Text 29"/>
          <p:cNvSpPr/>
          <p:nvPr/>
        </p:nvSpPr>
        <p:spPr>
          <a:xfrm>
            <a:off x="647700" y="2540794"/>
            <a:ext cx="372070" cy="372070"/>
          </a:xfrm>
          <a:prstGeom prst="ellipse">
            <a:avLst/>
          </a:prstGeom>
          <a:solidFill>
            <a:srgbClr val="4169E1">
              <a:alpha val="15000"/>
            </a:srgbClr>
          </a:solidFill>
          <a:ln w="9525">
            <a:solidFill>
              <a:srgbClr val="4169E1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8428" y="2651522"/>
            <a:ext cx="150465" cy="150465"/>
          </a:xfrm>
          <a:prstGeom prst="rect">
            <a:avLst/>
          </a:prstGeom>
        </p:spPr>
      </p:pic>
      <p:sp>
        <p:nvSpPr>
          <p:cNvPr id="37" name="Text 30"/>
          <p:cNvSpPr/>
          <p:nvPr/>
        </p:nvSpPr>
        <p:spPr>
          <a:xfrm>
            <a:off x="1163241" y="2540794"/>
            <a:ext cx="8087320" cy="166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101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Banco Interamericano de Desarrollo</a:t>
            </a:r>
            <a:r>
              <a:rPr lang="en-US" sz="730" b="1" kern="0" spc="30" dirty="0">
                <a:solidFill>
                  <a:srgbClr val="8DA4BE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(BID)</a:t>
            </a:r>
            <a:endParaRPr lang="en-US" sz="1010" dirty="0"/>
          </a:p>
        </p:txBody>
      </p:sp>
      <p:sp>
        <p:nvSpPr>
          <p:cNvPr id="38" name="Text 31"/>
          <p:cNvSpPr/>
          <p:nvPr/>
        </p:nvSpPr>
        <p:spPr>
          <a:xfrm>
            <a:off x="1163241" y="2729061"/>
            <a:ext cx="808732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Programas de desarrollo regional, apoyo al sector privado y modernización del Estado</a:t>
            </a:r>
            <a:endParaRPr lang="en-US" sz="870" dirty="0"/>
          </a:p>
        </p:txBody>
      </p:sp>
      <p:sp>
        <p:nvSpPr>
          <p:cNvPr id="39" name="Text 32"/>
          <p:cNvSpPr/>
          <p:nvPr/>
        </p:nvSpPr>
        <p:spPr>
          <a:xfrm>
            <a:off x="647700" y="3283446"/>
            <a:ext cx="372070" cy="372070"/>
          </a:xfrm>
          <a:prstGeom prst="ellipse">
            <a:avLst/>
          </a:prstGeom>
          <a:solidFill>
            <a:srgbClr val="D4A853">
              <a:alpha val="15000"/>
            </a:srgbClr>
          </a:solidFill>
          <a:ln w="9525">
            <a:solidFill>
              <a:srgbClr val="D4A853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0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8428" y="3394174"/>
            <a:ext cx="150465" cy="150465"/>
          </a:xfrm>
          <a:prstGeom prst="rect">
            <a:avLst/>
          </a:prstGeom>
        </p:spPr>
      </p:pic>
      <p:sp>
        <p:nvSpPr>
          <p:cNvPr id="41" name="Text 33"/>
          <p:cNvSpPr/>
          <p:nvPr/>
        </p:nvSpPr>
        <p:spPr>
          <a:xfrm>
            <a:off x="1163241" y="3283446"/>
            <a:ext cx="8087320" cy="166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101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Inversión Extranjera Directa</a:t>
            </a:r>
            <a:endParaRPr lang="en-US" sz="1010" dirty="0"/>
          </a:p>
        </p:txBody>
      </p:sp>
      <p:sp>
        <p:nvSpPr>
          <p:cNvPr id="42" name="Text 34"/>
          <p:cNvSpPr/>
          <p:nvPr/>
        </p:nvSpPr>
        <p:spPr>
          <a:xfrm>
            <a:off x="1163241" y="3471714"/>
            <a:ext cx="808732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Marco legal atractivo para capitales internacionales con reglas claras y seguridad jurídica</a:t>
            </a:r>
            <a:endParaRPr lang="en-US" sz="870" dirty="0"/>
          </a:p>
        </p:txBody>
      </p:sp>
      <p:sp>
        <p:nvSpPr>
          <p:cNvPr id="43" name="Text 35"/>
          <p:cNvSpPr/>
          <p:nvPr/>
        </p:nvSpPr>
        <p:spPr>
          <a:xfrm>
            <a:off x="647700" y="4026098"/>
            <a:ext cx="372070" cy="372070"/>
          </a:xfrm>
          <a:prstGeom prst="ellipse">
            <a:avLst/>
          </a:prstGeom>
          <a:solidFill>
            <a:srgbClr val="B478DC">
              <a:alpha val="15000"/>
            </a:srgbClr>
          </a:solidFill>
          <a:ln w="9525">
            <a:solidFill>
              <a:srgbClr val="B478DC">
                <a:alpha val="4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4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58428" y="4136827"/>
            <a:ext cx="150465" cy="150465"/>
          </a:xfrm>
          <a:prstGeom prst="rect">
            <a:avLst/>
          </a:prstGeom>
        </p:spPr>
      </p:pic>
      <p:sp>
        <p:nvSpPr>
          <p:cNvPr id="45" name="Text 36"/>
          <p:cNvSpPr/>
          <p:nvPr/>
        </p:nvSpPr>
        <p:spPr>
          <a:xfrm>
            <a:off x="1163241" y="4026098"/>
            <a:ext cx="8087320" cy="166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1010" b="1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Cooperación Bilateral</a:t>
            </a:r>
            <a:endParaRPr lang="en-US" sz="1010" dirty="0"/>
          </a:p>
        </p:txBody>
      </p:sp>
      <p:sp>
        <p:nvSpPr>
          <p:cNvPr id="46" name="Text 37"/>
          <p:cNvSpPr/>
          <p:nvPr/>
        </p:nvSpPr>
        <p:spPr>
          <a:xfrm>
            <a:off x="1163241" y="4214366"/>
            <a:ext cx="8087320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2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Acuerdos con países aliados para transferencia tecnológica y acceso a mercados</a:t>
            </a:r>
            <a:endParaRPr lang="en-US" sz="87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99591"/>
            <a:ext cx="42922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57200" y="449312"/>
            <a:ext cx="8805672" cy="2963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35"/>
              </a:lnSpc>
              <a:spcAft>
                <a:spcPts val="340"/>
              </a:spcAft>
              <a:buNone/>
            </a:pPr>
            <a:r>
              <a:rPr lang="en-US" sz="2030" b="1" kern="0" spc="-3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Disciplina Fiscal:</a:t>
            </a:r>
            <a:r>
              <a:rPr lang="en-US" sz="2030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Fundamento de la Estabilidad</a:t>
            </a:r>
            <a:endParaRPr lang="en-US" sz="2030" dirty="0"/>
          </a:p>
        </p:txBody>
      </p:sp>
      <p:sp>
        <p:nvSpPr>
          <p:cNvPr id="4" name="Text 2"/>
          <p:cNvSpPr/>
          <p:nvPr/>
        </p:nvSpPr>
        <p:spPr>
          <a:xfrm>
            <a:off x="457200" y="788789"/>
            <a:ext cx="9052560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 disciplina fiscal no hay estabilidad macroeconómica — toda reforma será efímera.</a:t>
            </a:r>
            <a:endParaRPr lang="en-US" sz="9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alphaModFix amt="5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43320" y="952955"/>
            <a:ext cx="132588" cy="132588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alphaModFix amt="50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5632" y="952955"/>
            <a:ext cx="132588" cy="132588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alphaModFix amt="50000"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67943" y="952955"/>
            <a:ext cx="132588" cy="13258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57200" y="2984004"/>
            <a:ext cx="8229600" cy="407640"/>
          </a:xfrm>
          <a:prstGeom prst="roundRect">
            <a:avLst>
              <a:gd name="adj" fmla="val 17447"/>
            </a:avLst>
          </a:prstGeom>
          <a:gradFill rotWithShape="1">
            <a:gsLst>
              <a:gs pos="0">
                <a:srgbClr val="D4A853">
                  <a:alpha val="8000"/>
                </a:srgbClr>
              </a:gs>
              <a:gs pos="50000">
                <a:srgbClr val="D4A853">
                  <a:alpha val="14000"/>
                </a:srgbClr>
              </a:gs>
              <a:gs pos="100000">
                <a:srgbClr val="D4A853">
                  <a:alpha val="8000"/>
                </a:srgbClr>
              </a:gs>
            </a:gsLst>
            <a:lin ang="0" scaled="1"/>
          </a:gra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37912" y="3121456"/>
            <a:ext cx="132588" cy="13258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381743" y="3107829"/>
            <a:ext cx="6623253" cy="15999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Cadena causal a romper: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Déficit fiscal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Emisión monetaria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Hiperinflación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r>
              <a:rPr lang="en-US" sz="84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840" b="1" dirty="0">
                <a:solidFill>
                  <a:srgbClr val="E85D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 del poder adquisitivo</a:t>
            </a:r>
            <a:endParaRPr lang="en-US" sz="840" dirty="0"/>
          </a:p>
        </p:txBody>
      </p:sp>
      <p:sp>
        <p:nvSpPr>
          <p:cNvPr id="11" name="Text 5"/>
          <p:cNvSpPr/>
          <p:nvPr/>
        </p:nvSpPr>
        <p:spPr>
          <a:xfrm>
            <a:off x="457200" y="4868168"/>
            <a:ext cx="3985617" cy="7590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>
            <a:alphaModFix amt="40000"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05706" y="4805744"/>
            <a:ext cx="132588" cy="132588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4701183" y="4868168"/>
            <a:ext cx="3985617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D4A853"/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7"/>
          <p:cNvSpPr/>
          <p:nvPr/>
        </p:nvSpPr>
        <p:spPr>
          <a:xfrm>
            <a:off x="1292423" y="1218009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F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</a:t>
            </a:r>
            <a:endParaRPr lang="en-US" sz="1350" dirty="0"/>
          </a:p>
        </p:txBody>
      </p:sp>
      <p:sp>
        <p:nvSpPr>
          <p:cNvPr id="15" name="Text 8"/>
          <p:cNvSpPr/>
          <p:nvPr/>
        </p:nvSpPr>
        <p:spPr>
          <a:xfrm>
            <a:off x="1130245" y="1690390"/>
            <a:ext cx="696426" cy="146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52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Regla Fiscal</a:t>
            </a:r>
            <a:endParaRPr lang="en-US" sz="960" dirty="0"/>
          </a:p>
        </p:txBody>
      </p:sp>
      <p:sp>
        <p:nvSpPr>
          <p:cNvPr id="16" name="Text 9"/>
          <p:cNvSpPr/>
          <p:nvPr/>
        </p:nvSpPr>
        <p:spPr>
          <a:xfrm>
            <a:off x="592634" y="1893689"/>
            <a:ext cx="1771650" cy="889695"/>
          </a:xfrm>
          <a:prstGeom prst="roundRect">
            <a:avLst>
              <a:gd name="adj" fmla="val 7994"/>
            </a:avLst>
          </a:prstGeom>
          <a:solidFill>
            <a:srgbClr val="162A40"/>
          </a:solidFill>
          <a:ln w="9525">
            <a:solidFill>
              <a:srgbClr val="D4A853">
                <a:alpha val="1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02469" y="2017514"/>
            <a:ext cx="150465" cy="150465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86949" y="2225129"/>
            <a:ext cx="1583019" cy="456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 err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Establecer</a:t>
            </a: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760" b="1" dirty="0" err="1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límites</a:t>
            </a:r>
            <a:r>
              <a:rPr lang="en-US" sz="76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760" b="1" dirty="0" err="1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legales</a:t>
            </a: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 déficit fiscal y al endeudamiento público</a:t>
            </a:r>
            <a:endParaRPr lang="en-US" sz="760" dirty="0"/>
          </a:p>
        </p:txBody>
      </p:sp>
      <p:sp>
        <p:nvSpPr>
          <p:cNvPr id="19" name="Text 11"/>
          <p:cNvSpPr/>
          <p:nvPr/>
        </p:nvSpPr>
        <p:spPr>
          <a:xfrm>
            <a:off x="3354735" y="1218009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F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</a:t>
            </a:r>
            <a:endParaRPr lang="en-US" sz="1350" dirty="0"/>
          </a:p>
        </p:txBody>
      </p:sp>
      <p:sp>
        <p:nvSpPr>
          <p:cNvPr id="20" name="Text 12"/>
          <p:cNvSpPr/>
          <p:nvPr/>
        </p:nvSpPr>
        <p:spPr>
          <a:xfrm>
            <a:off x="2859078" y="1690390"/>
            <a:ext cx="1363385" cy="146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52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Independencia del BCV</a:t>
            </a:r>
            <a:endParaRPr lang="en-US" sz="960" dirty="0"/>
          </a:p>
        </p:txBody>
      </p:sp>
      <p:sp>
        <p:nvSpPr>
          <p:cNvPr id="21" name="Text 13"/>
          <p:cNvSpPr/>
          <p:nvPr/>
        </p:nvSpPr>
        <p:spPr>
          <a:xfrm>
            <a:off x="2654945" y="1893689"/>
            <a:ext cx="1771650" cy="889695"/>
          </a:xfrm>
          <a:prstGeom prst="roundRect">
            <a:avLst>
              <a:gd name="adj" fmla="val 7994"/>
            </a:avLst>
          </a:prstGeom>
          <a:solidFill>
            <a:srgbClr val="162A40"/>
          </a:solidFill>
          <a:ln w="9525">
            <a:solidFill>
              <a:srgbClr val="D4A853">
                <a:alpha val="1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64780" y="2017514"/>
            <a:ext cx="150465" cy="150465"/>
          </a:xfrm>
          <a:prstGeom prst="rect">
            <a:avLst/>
          </a:prstGeom>
        </p:spPr>
      </p:pic>
      <p:sp>
        <p:nvSpPr>
          <p:cNvPr id="23" name="Text 14"/>
          <p:cNvSpPr/>
          <p:nvPr/>
        </p:nvSpPr>
        <p:spPr>
          <a:xfrm>
            <a:off x="2749260" y="2225129"/>
            <a:ext cx="1583019" cy="456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Prohibición</a:t>
            </a: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financiamiento monetario del déficit por el </a:t>
            </a:r>
            <a:r>
              <a:rPr lang="en-US" sz="76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Banco Central</a:t>
            </a:r>
            <a:endParaRPr lang="en-US" sz="760" dirty="0"/>
          </a:p>
        </p:txBody>
      </p:sp>
      <p:sp>
        <p:nvSpPr>
          <p:cNvPr id="24" name="Text 15"/>
          <p:cNvSpPr/>
          <p:nvPr/>
        </p:nvSpPr>
        <p:spPr>
          <a:xfrm>
            <a:off x="5417046" y="1218009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F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1350" dirty="0"/>
          </a:p>
        </p:txBody>
      </p:sp>
      <p:sp>
        <p:nvSpPr>
          <p:cNvPr id="25" name="Text 16"/>
          <p:cNvSpPr/>
          <p:nvPr/>
        </p:nvSpPr>
        <p:spPr>
          <a:xfrm>
            <a:off x="4853776" y="1690390"/>
            <a:ext cx="1498610" cy="146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52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Presupuesto Transparente</a:t>
            </a:r>
            <a:endParaRPr lang="en-US" sz="960" dirty="0"/>
          </a:p>
        </p:txBody>
      </p:sp>
      <p:sp>
        <p:nvSpPr>
          <p:cNvPr id="26" name="Text 17"/>
          <p:cNvSpPr/>
          <p:nvPr/>
        </p:nvSpPr>
        <p:spPr>
          <a:xfrm>
            <a:off x="4717256" y="1893689"/>
            <a:ext cx="1771650" cy="889695"/>
          </a:xfrm>
          <a:prstGeom prst="roundRect">
            <a:avLst>
              <a:gd name="adj" fmla="val 7994"/>
            </a:avLst>
          </a:prstGeom>
          <a:solidFill>
            <a:srgbClr val="162A40"/>
          </a:solidFill>
          <a:ln w="9525">
            <a:solidFill>
              <a:srgbClr val="D4A853">
                <a:alpha val="1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7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27091" y="2017514"/>
            <a:ext cx="150465" cy="150465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4811572" y="2225129"/>
            <a:ext cx="1583019" cy="456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140"/>
              </a:lnSpc>
              <a:buNone/>
            </a:pP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Presupuestos públicos </a:t>
            </a:r>
            <a:r>
              <a:rPr lang="en-US" sz="76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reales, auditados</a:t>
            </a:r>
            <a:r>
              <a:rPr lang="en-US" sz="7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disponibles para escrutinio ciudadano</a:t>
            </a:r>
            <a:endParaRPr lang="en-US" sz="760" dirty="0"/>
          </a:p>
        </p:txBody>
      </p:sp>
      <p:sp>
        <p:nvSpPr>
          <p:cNvPr id="29" name="Text 19"/>
          <p:cNvSpPr/>
          <p:nvPr/>
        </p:nvSpPr>
        <p:spPr>
          <a:xfrm>
            <a:off x="7479357" y="1218009"/>
            <a:ext cx="372070" cy="409277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F"/>
              </a:gs>
            </a:gsLst>
            <a:lin ang="2700000" scaled="1"/>
          </a:gradFill>
          <a:ln/>
          <a:effectLst>
            <a:outerShdw blurRad="143510" dist="50800" dir="16200000" algn="bl" rotWithShape="0">
              <a:srgbClr val="D4A853">
                <a:alpha val="35000"/>
              </a:srgbClr>
            </a:outerShdw>
          </a:effectLst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4</a:t>
            </a:r>
            <a:endParaRPr lang="en-US" sz="1350" dirty="0"/>
          </a:p>
        </p:txBody>
      </p:sp>
      <p:sp>
        <p:nvSpPr>
          <p:cNvPr id="30" name="Text 20"/>
          <p:cNvSpPr/>
          <p:nvPr/>
        </p:nvSpPr>
        <p:spPr>
          <a:xfrm>
            <a:off x="6979935" y="1690390"/>
            <a:ext cx="1370915" cy="146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52"/>
              </a:lnSpc>
              <a:buNone/>
            </a:pPr>
            <a:r>
              <a:rPr lang="en-US" sz="96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Fondo de Estabilización</a:t>
            </a:r>
            <a:endParaRPr lang="en-US" sz="960" dirty="0"/>
          </a:p>
        </p:txBody>
      </p:sp>
      <p:sp>
        <p:nvSpPr>
          <p:cNvPr id="31" name="Text 21"/>
          <p:cNvSpPr/>
          <p:nvPr/>
        </p:nvSpPr>
        <p:spPr>
          <a:xfrm>
            <a:off x="6779568" y="1893689"/>
            <a:ext cx="1771650" cy="889695"/>
          </a:xfrm>
          <a:prstGeom prst="roundRect">
            <a:avLst>
              <a:gd name="adj" fmla="val 7994"/>
            </a:avLst>
          </a:prstGeom>
          <a:solidFill>
            <a:srgbClr val="162A40"/>
          </a:solidFill>
          <a:ln w="9525">
            <a:solidFill>
              <a:srgbClr val="D4A853">
                <a:alpha val="18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889403" y="2017514"/>
            <a:ext cx="150465" cy="150465"/>
          </a:xfrm>
          <a:prstGeom prst="rect">
            <a:avLst/>
          </a:prstGeom>
        </p:spPr>
      </p:pic>
      <p:sp>
        <p:nvSpPr>
          <p:cNvPr id="33" name="Text 22"/>
          <p:cNvSpPr/>
          <p:nvPr/>
        </p:nvSpPr>
        <p:spPr>
          <a:xfrm>
            <a:off x="6794732" y="2225129"/>
            <a:ext cx="1741321" cy="456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140"/>
              </a:lnSpc>
              <a:buNone/>
            </a:pPr>
            <a:r>
              <a:rPr lang="es-VE" sz="76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Creación de un </a:t>
            </a:r>
            <a:r>
              <a:rPr lang="es-VE" sz="760" b="1" noProof="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fondo soberano</a:t>
            </a:r>
            <a:r>
              <a:rPr lang="es-VE" sz="76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con las reservas petroleras para estabilizar la economía</a:t>
            </a:r>
            <a:endParaRPr lang="es-VE" sz="760" noProof="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86500" y="0"/>
            <a:ext cx="2857500" cy="2857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t="100000" r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0" y="2642890"/>
            <a:ext cx="2500610" cy="2500610"/>
          </a:xfrm>
          <a:prstGeom prst="rect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100000" b="10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457200" y="324892"/>
            <a:ext cx="1133677" cy="228898"/>
          </a:xfrm>
          <a:prstGeom prst="roundRect">
            <a:avLst>
              <a:gd name="adj" fmla="val 62696"/>
            </a:avLst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30000"/>
              </a:srgbClr>
            </a:solidFill>
          </a:ln>
        </p:spPr>
        <p:txBody>
          <a:bodyPr wrap="none" lIns="218668" tIns="35560" rIns="100330" bIns="35560" rtlCol="0" anchor="ctr"/>
          <a:lstStyle/>
          <a:p>
            <a:pPr marL="0" indent="0" algn="l">
              <a:buNone/>
            </a:pPr>
            <a:r>
              <a:rPr lang="en-US" sz="730" b="1" kern="0" spc="3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SÍNTESIS FINAL</a:t>
            </a:r>
            <a:endParaRPr lang="en-US" sz="73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20" y="372972"/>
            <a:ext cx="132588" cy="13258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457200" y="640110"/>
            <a:ext cx="1750274" cy="4496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3540"/>
              </a:lnSpc>
              <a:spcBef>
                <a:spcPts val="680"/>
              </a:spcBef>
              <a:buNone/>
            </a:pPr>
            <a:r>
              <a:rPr lang="en-US" sz="2360" b="1" kern="0" spc="-3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Conclusiones</a:t>
            </a:r>
            <a:endParaRPr lang="en-US" sz="2360" dirty="0"/>
          </a:p>
        </p:txBody>
      </p:sp>
      <p:sp>
        <p:nvSpPr>
          <p:cNvPr id="7" name="Text 4"/>
          <p:cNvSpPr/>
          <p:nvPr/>
        </p:nvSpPr>
        <p:spPr>
          <a:xfrm>
            <a:off x="457200" y="1176040"/>
            <a:ext cx="571500" cy="21580"/>
          </a:xfrm>
          <a:prstGeom prst="roundRect">
            <a:avLst>
              <a:gd name="adj" fmla="val 64736"/>
            </a:avLst>
          </a:prstGeom>
          <a:gradFill rotWithShape="1">
            <a:gsLst>
              <a:gs pos="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8229600" y="527596"/>
            <a:ext cx="457200" cy="457200"/>
          </a:xfrm>
          <a:prstGeom prst="roundRect">
            <a:avLst>
              <a:gd name="adj" fmla="val 25000"/>
            </a:avLst>
          </a:prstGeom>
          <a:solidFill>
            <a:srgbClr val="D4A853">
              <a:alpha val="10000"/>
            </a:srgbClr>
          </a:soli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2475" y="670471"/>
            <a:ext cx="171450" cy="17145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57200" y="1398240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457200" y="1398240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9720" y="1520130"/>
            <a:ext cx="139005" cy="13900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73026" y="1498550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endParaRPr lang="en-US" sz="620" dirty="0"/>
          </a:p>
        </p:txBody>
      </p:sp>
      <p:sp>
        <p:nvSpPr>
          <p:cNvPr id="14" name="Text 9"/>
          <p:cNvSpPr/>
          <p:nvPr/>
        </p:nvSpPr>
        <p:spPr>
          <a:xfrm>
            <a:off x="873026" y="1651992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modelo estatista-rentista ha fracasado. Los resultados son la mayor evidencia: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pobreza, emigración y colapso productivo.</a:t>
            </a:r>
            <a:endParaRPr lang="en-US" sz="930" dirty="0"/>
          </a:p>
        </p:txBody>
      </p:sp>
      <p:sp>
        <p:nvSpPr>
          <p:cNvPr id="15" name="Text 10"/>
          <p:cNvSpPr/>
          <p:nvPr/>
        </p:nvSpPr>
        <p:spPr>
          <a:xfrm>
            <a:off x="4657725" y="1398240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1"/>
          <p:cNvSpPr/>
          <p:nvPr/>
        </p:nvSpPr>
        <p:spPr>
          <a:xfrm>
            <a:off x="4657725" y="1398240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20245" y="1520130"/>
            <a:ext cx="139005" cy="13900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5073551" y="1498550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II</a:t>
            </a:r>
            <a:endParaRPr lang="en-US" sz="620" dirty="0"/>
          </a:p>
        </p:txBody>
      </p:sp>
      <p:sp>
        <p:nvSpPr>
          <p:cNvPr id="19" name="Text 13"/>
          <p:cNvSpPr/>
          <p:nvPr/>
        </p:nvSpPr>
        <p:spPr>
          <a:xfrm>
            <a:off x="5073551" y="1651992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Venezuela necesita un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eficiente, regulador y subsidiario</a:t>
            </a: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no un Estado empresario.</a:t>
            </a:r>
            <a:endParaRPr lang="en-US" sz="930" dirty="0"/>
          </a:p>
        </p:txBody>
      </p:sp>
      <p:sp>
        <p:nvSpPr>
          <p:cNvPr id="20" name="Text 14"/>
          <p:cNvSpPr/>
          <p:nvPr/>
        </p:nvSpPr>
        <p:spPr>
          <a:xfrm>
            <a:off x="457200" y="2500015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5"/>
          <p:cNvSpPr/>
          <p:nvPr/>
        </p:nvSpPr>
        <p:spPr>
          <a:xfrm>
            <a:off x="457200" y="2500015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720" y="2621905"/>
            <a:ext cx="139005" cy="13900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873026" y="2600325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III</a:t>
            </a:r>
            <a:endParaRPr lang="en-US" sz="620" dirty="0"/>
          </a:p>
        </p:txBody>
      </p:sp>
      <p:sp>
        <p:nvSpPr>
          <p:cNvPr id="24" name="Text 17"/>
          <p:cNvSpPr/>
          <p:nvPr/>
        </p:nvSpPr>
        <p:spPr>
          <a:xfrm>
            <a:off x="873026" y="2753767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privatización transparente</a:t>
            </a: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la liberalización económica son condiciones necesarias para la recuperación.</a:t>
            </a:r>
            <a:endParaRPr lang="en-US" sz="930" dirty="0"/>
          </a:p>
        </p:txBody>
      </p:sp>
      <p:sp>
        <p:nvSpPr>
          <p:cNvPr id="25" name="Text 18"/>
          <p:cNvSpPr/>
          <p:nvPr/>
        </p:nvSpPr>
        <p:spPr>
          <a:xfrm>
            <a:off x="4657725" y="2500015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19"/>
          <p:cNvSpPr/>
          <p:nvPr/>
        </p:nvSpPr>
        <p:spPr>
          <a:xfrm>
            <a:off x="4657725" y="2500015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7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20245" y="2621905"/>
            <a:ext cx="139005" cy="139005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5073551" y="2600325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IV</a:t>
            </a:r>
            <a:endParaRPr lang="en-US" sz="620" dirty="0"/>
          </a:p>
        </p:txBody>
      </p:sp>
      <p:sp>
        <p:nvSpPr>
          <p:cNvPr id="29" name="Text 21"/>
          <p:cNvSpPr/>
          <p:nvPr/>
        </p:nvSpPr>
        <p:spPr>
          <a:xfrm>
            <a:off x="5073551" y="2753767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disciplina fiscal</a:t>
            </a: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la independencia del Banco Central son pilares irrenunciables.</a:t>
            </a:r>
            <a:endParaRPr lang="en-US" sz="930" dirty="0"/>
          </a:p>
        </p:txBody>
      </p:sp>
      <p:sp>
        <p:nvSpPr>
          <p:cNvPr id="30" name="Text 22"/>
          <p:cNvSpPr/>
          <p:nvPr/>
        </p:nvSpPr>
        <p:spPr>
          <a:xfrm>
            <a:off x="457200" y="3601789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3"/>
          <p:cNvSpPr/>
          <p:nvPr/>
        </p:nvSpPr>
        <p:spPr>
          <a:xfrm>
            <a:off x="457200" y="3601789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6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9720" y="3723680"/>
            <a:ext cx="139005" cy="139005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873026" y="3702100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</a:t>
            </a:r>
            <a:endParaRPr lang="en-US" sz="620" dirty="0"/>
          </a:p>
        </p:txBody>
      </p:sp>
      <p:sp>
        <p:nvSpPr>
          <p:cNvPr id="34" name="Text 25"/>
          <p:cNvSpPr/>
          <p:nvPr/>
        </p:nvSpPr>
        <p:spPr>
          <a:xfrm>
            <a:off x="873026" y="3855541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privado</a:t>
            </a: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debe ser el motor del crecimiento, la innovación y el empleo.</a:t>
            </a:r>
            <a:endParaRPr lang="en-US" sz="930" dirty="0"/>
          </a:p>
        </p:txBody>
      </p:sp>
      <p:sp>
        <p:nvSpPr>
          <p:cNvPr id="35" name="Text 26"/>
          <p:cNvSpPr/>
          <p:nvPr/>
        </p:nvSpPr>
        <p:spPr>
          <a:xfrm>
            <a:off x="4657725" y="3601789"/>
            <a:ext cx="4029075" cy="1001464"/>
          </a:xfrm>
          <a:prstGeom prst="roundRect">
            <a:avLst>
              <a:gd name="adj" fmla="val 5707"/>
            </a:avLst>
          </a:prstGeom>
          <a:solidFill>
            <a:srgbClr val="162A40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27"/>
          <p:cNvSpPr/>
          <p:nvPr/>
        </p:nvSpPr>
        <p:spPr>
          <a:xfrm>
            <a:off x="4657725" y="3601789"/>
            <a:ext cx="19050" cy="1001464"/>
          </a:xfrm>
          <a:custGeom>
            <a:avLst/>
            <a:gdLst/>
            <a:ahLst/>
            <a:cxnLst/>
            <a:rect l="l" t="t" r="r" b="b"/>
            <a:pathLst>
              <a:path w="19050" h="1001464">
                <a:moveTo>
                  <a:pt x="0" y="57150"/>
                </a:moveTo>
                <a:lnTo>
                  <a:pt x="2381" y="40825"/>
                </a:lnTo>
                <a:lnTo>
                  <a:pt x="4763" y="34310"/>
                </a:lnTo>
                <a:lnTo>
                  <a:pt x="7144" y="29482"/>
                </a:lnTo>
                <a:lnTo>
                  <a:pt x="9525" y="25559"/>
                </a:lnTo>
                <a:lnTo>
                  <a:pt x="11906" y="22234"/>
                </a:lnTo>
                <a:lnTo>
                  <a:pt x="14288" y="19349"/>
                </a:lnTo>
                <a:lnTo>
                  <a:pt x="16669" y="16809"/>
                </a:lnTo>
                <a:lnTo>
                  <a:pt x="19050" y="14553"/>
                </a:lnTo>
                <a:lnTo>
                  <a:pt x="19050" y="986912"/>
                </a:lnTo>
                <a:lnTo>
                  <a:pt x="16669" y="984655"/>
                </a:lnTo>
                <a:lnTo>
                  <a:pt x="14288" y="982116"/>
                </a:lnTo>
                <a:lnTo>
                  <a:pt x="11906" y="979230"/>
                </a:lnTo>
                <a:lnTo>
                  <a:pt x="9525" y="975905"/>
                </a:lnTo>
                <a:lnTo>
                  <a:pt x="7144" y="971982"/>
                </a:lnTo>
                <a:lnTo>
                  <a:pt x="4763" y="967155"/>
                </a:lnTo>
                <a:lnTo>
                  <a:pt x="2381" y="960639"/>
                </a:lnTo>
                <a:lnTo>
                  <a:pt x="0" y="944314"/>
                </a:lnTo>
                <a:close/>
              </a:path>
            </a:pathLst>
          </a:cu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7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20245" y="3723680"/>
            <a:ext cx="139005" cy="139005"/>
          </a:xfrm>
          <a:prstGeom prst="rect">
            <a:avLst/>
          </a:prstGeom>
        </p:spPr>
      </p:pic>
      <p:sp>
        <p:nvSpPr>
          <p:cNvPr id="38" name="Text 28"/>
          <p:cNvSpPr/>
          <p:nvPr/>
        </p:nvSpPr>
        <p:spPr>
          <a:xfrm>
            <a:off x="5073551" y="3702100"/>
            <a:ext cx="3816757" cy="118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30"/>
              </a:lnSpc>
              <a:buNone/>
            </a:pPr>
            <a:r>
              <a:rPr lang="en-US" sz="620" b="1" kern="0" spc="8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</a:t>
            </a:r>
            <a:endParaRPr lang="en-US" sz="620" dirty="0"/>
          </a:p>
        </p:txBody>
      </p:sp>
      <p:sp>
        <p:nvSpPr>
          <p:cNvPr id="39" name="Text 29"/>
          <p:cNvSpPr/>
          <p:nvPr/>
        </p:nvSpPr>
        <p:spPr>
          <a:xfrm>
            <a:off x="5073551" y="3855541"/>
            <a:ext cx="3539174" cy="359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93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reforma es posible si hay </a:t>
            </a:r>
            <a:r>
              <a:rPr lang="en-US" sz="930" b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voluntad política, institucionalidad y participación ciudadana.</a:t>
            </a:r>
            <a:endParaRPr lang="en-US" sz="930" dirty="0"/>
          </a:p>
        </p:txBody>
      </p:sp>
      <p:sp>
        <p:nvSpPr>
          <p:cNvPr id="40" name="Text 30"/>
          <p:cNvSpPr/>
          <p:nvPr/>
        </p:nvSpPr>
        <p:spPr>
          <a:xfrm>
            <a:off x="457200" y="4809232"/>
            <a:ext cx="2211437" cy="13841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D4A853">
                  <a:alpha val="1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1" name="Text 31"/>
          <p:cNvSpPr/>
          <p:nvPr/>
        </p:nvSpPr>
        <p:spPr>
          <a:xfrm>
            <a:off x="2782937" y="4746724"/>
            <a:ext cx="3935938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095"/>
              </a:lnSpc>
              <a:buNone/>
            </a:pPr>
            <a:r>
              <a:rPr lang="en-US" sz="73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transformación económica de Venezuela </a:t>
            </a:r>
            <a:r>
              <a:rPr lang="en-US" sz="730" i="1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  </a:t>
            </a:r>
            <a:r>
              <a:rPr lang="en-US" sz="73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necesidad histórica</a:t>
            </a:r>
            <a:endParaRPr lang="en-US" sz="730" dirty="0"/>
          </a:p>
        </p:txBody>
      </p:sp>
      <p:sp>
        <p:nvSpPr>
          <p:cNvPr id="42" name="Text 32"/>
          <p:cNvSpPr/>
          <p:nvPr/>
        </p:nvSpPr>
        <p:spPr>
          <a:xfrm>
            <a:off x="6475363" y="4809232"/>
            <a:ext cx="2211437" cy="13841"/>
          </a:xfrm>
          <a:prstGeom prst="rect">
            <a:avLst/>
          </a:prstGeom>
          <a:gradFill rotWithShape="1">
            <a:gsLst>
              <a:gs pos="0">
                <a:srgbClr val="D4A853"/>
              </a:gs>
              <a:gs pos="100000">
                <a:srgbClr val="D4A853">
                  <a:alpha val="10000"/>
                </a:srgbClr>
              </a:gs>
            </a:gsLst>
            <a:lin ang="1080000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1B2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99292F-7DB6-E37A-9C12-FDC8B743F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25D1FFE-E6EE-5AF6-5F2D-8C65EDB71765}"/>
              </a:ext>
            </a:extLst>
          </p:cNvPr>
          <p:cNvSpPr/>
          <p:nvPr/>
        </p:nvSpPr>
        <p:spPr>
          <a:xfrm>
            <a:off x="228600" y="4485680"/>
            <a:ext cx="9525" cy="42922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64D2E135-EA04-1426-BCA9-710B12C05872}"/>
              </a:ext>
            </a:extLst>
          </p:cNvPr>
          <p:cNvSpPr/>
          <p:nvPr/>
        </p:nvSpPr>
        <p:spPr>
          <a:xfrm>
            <a:off x="8905875" y="4485680"/>
            <a:ext cx="9525" cy="42922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A47981D3-2773-C812-6F92-36B63F3D9437}"/>
              </a:ext>
            </a:extLst>
          </p:cNvPr>
          <p:cNvSpPr/>
          <p:nvPr/>
        </p:nvSpPr>
        <p:spPr>
          <a:xfrm>
            <a:off x="2071390" y="1143000"/>
            <a:ext cx="5001220" cy="2857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13A1B4B2-6B49-6D93-CF42-57ADEA5B00C5}"/>
              </a:ext>
            </a:extLst>
          </p:cNvPr>
          <p:cNvSpPr/>
          <p:nvPr/>
        </p:nvSpPr>
        <p:spPr>
          <a:xfrm>
            <a:off x="3964149" y="1133326"/>
            <a:ext cx="1215554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95"/>
              </a:lnSpc>
              <a:buNone/>
            </a:pPr>
            <a:r>
              <a:rPr lang="en-US" sz="730" kern="0" spc="23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 FINAL</a:t>
            </a:r>
            <a:endParaRPr lang="en-US" sz="73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C5BC0D48-525F-AC0A-6B2C-05FAA0A33B1A}"/>
              </a:ext>
            </a:extLst>
          </p:cNvPr>
          <p:cNvSpPr/>
          <p:nvPr/>
        </p:nvSpPr>
        <p:spPr>
          <a:xfrm>
            <a:off x="4286250" y="1415802"/>
            <a:ext cx="571500" cy="13841"/>
          </a:xfrm>
          <a:prstGeom prst="rect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72EF4F25-5895-B31E-2992-55ADAD458DDE}"/>
              </a:ext>
            </a:extLst>
          </p:cNvPr>
          <p:cNvSpPr/>
          <p:nvPr/>
        </p:nvSpPr>
        <p:spPr>
          <a:xfrm>
            <a:off x="728365" y="1571923"/>
            <a:ext cx="428960" cy="10007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7880"/>
              </a:lnSpc>
              <a:buNone/>
            </a:pPr>
            <a:r>
              <a:rPr lang="en-US" sz="78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788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ABCB7BDA-09E7-31F9-E064-006EBF3E68D8}"/>
              </a:ext>
            </a:extLst>
          </p:cNvPr>
          <p:cNvSpPr/>
          <p:nvPr/>
        </p:nvSpPr>
        <p:spPr>
          <a:xfrm>
            <a:off x="1292715" y="1715393"/>
            <a:ext cx="6558570" cy="9052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63"/>
              </a:lnSpc>
              <a:buNone/>
            </a:pP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.</a:t>
            </a:r>
            <a:endParaRPr lang="en-US" sz="146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5E349674-E41F-4F34-7462-2032217FDB16}"/>
              </a:ext>
            </a:extLst>
          </p:cNvPr>
          <p:cNvSpPr/>
          <p:nvPr/>
        </p:nvSpPr>
        <p:spPr>
          <a:xfrm>
            <a:off x="8007102" y="2006054"/>
            <a:ext cx="428960" cy="10007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7880"/>
              </a:lnSpc>
              <a:buNone/>
            </a:pPr>
            <a:r>
              <a:rPr lang="en-US" sz="78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788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A042E5BF-3351-7D34-88A4-CB2EFDE10682}"/>
              </a:ext>
            </a:extLst>
          </p:cNvPr>
          <p:cNvSpPr/>
          <p:nvPr/>
        </p:nvSpPr>
        <p:spPr>
          <a:xfrm>
            <a:off x="4100364" y="2888010"/>
            <a:ext cx="356741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6DB61B19-4E13-E6CB-CBD8-E54940FAEA7E}"/>
              </a:ext>
            </a:extLst>
          </p:cNvPr>
          <p:cNvSpPr/>
          <p:nvPr/>
        </p:nvSpPr>
        <p:spPr>
          <a:xfrm rot="2700000">
            <a:off x="4543425" y="2863304"/>
            <a:ext cx="57150" cy="57150"/>
          </a:xfrm>
          <a:prstGeom prst="rect">
            <a:avLst/>
          </a:prstGeom>
          <a:solidFill>
            <a:srgbClr val="D4A853">
              <a:alpha val="7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B8E73A4-746C-7936-EAD8-029E5AAFE1AB}"/>
              </a:ext>
            </a:extLst>
          </p:cNvPr>
          <p:cNvSpPr/>
          <p:nvPr/>
        </p:nvSpPr>
        <p:spPr>
          <a:xfrm>
            <a:off x="4686895" y="2888010"/>
            <a:ext cx="356741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C730341E-5840-7BCF-920D-B52AA443EF7D}"/>
              </a:ext>
            </a:extLst>
          </p:cNvPr>
          <p:cNvSpPr/>
          <p:nvPr/>
        </p:nvSpPr>
        <p:spPr>
          <a:xfrm>
            <a:off x="4143375" y="3999905"/>
            <a:ext cx="857250" cy="1012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6D8C26-D689-DDA9-75F7-F968421C177C}"/>
              </a:ext>
            </a:extLst>
          </p:cNvPr>
          <p:cNvSpPr txBox="1"/>
          <p:nvPr/>
        </p:nvSpPr>
        <p:spPr>
          <a:xfrm>
            <a:off x="2286000" y="1626823"/>
            <a:ext cx="4572000" cy="1876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95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ES" sz="1600" b="0" i="0" dirty="0">
                <a:solidFill>
                  <a:schemeClr val="bg1"/>
                </a:solidFill>
                <a:effectLst/>
                <a:latin typeface="Lora" pitchFamily="2" charset="0"/>
              </a:rPr>
              <a:t>Georgieva: Directora Ejecutiva FMI «En los últimos años, la economía se ha contraído en dos tercios (…), la inflación se sitúa en cifras de tres dígitos, y partir de estos niveles para restaurar la estabilidad macroeconómica y financiera será un camino muy difícil», dijo en una conferencia de prensa.</a:t>
            </a:r>
          </a:p>
        </p:txBody>
      </p:sp>
    </p:spTree>
    <p:extLst>
      <p:ext uri="{BB962C8B-B14F-4D97-AF65-F5344CB8AC3E}">
        <p14:creationId xmlns:p14="http://schemas.microsoft.com/office/powerpoint/2010/main" val="15841140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28600" y="4485680"/>
            <a:ext cx="9525" cy="42922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8905875" y="4485680"/>
            <a:ext cx="9525" cy="429220"/>
          </a:xfrm>
          <a:prstGeom prst="rect">
            <a:avLst/>
          </a:prstGeom>
          <a:solidFill>
            <a:srgbClr val="D4A853"/>
          </a:soli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2071390" y="1143000"/>
            <a:ext cx="5001220" cy="2857500"/>
          </a:xfrm>
          <a:prstGeom prst="rect">
            <a:avLst/>
          </a:prstGeom>
          <a:gradFill rotWithShape="1">
            <a:gsLst>
              <a:gs pos="0">
                <a:srgbClr val="D4A853">
                  <a:alpha val="6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3964149" y="1133326"/>
            <a:ext cx="1215554" cy="1390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095"/>
              </a:lnSpc>
              <a:buNone/>
            </a:pPr>
            <a:r>
              <a:rPr lang="en-US" sz="730" kern="0" spc="23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 FINAL</a:t>
            </a:r>
            <a:endParaRPr lang="en-US" sz="730" dirty="0"/>
          </a:p>
        </p:txBody>
      </p:sp>
      <p:sp>
        <p:nvSpPr>
          <p:cNvPr id="6" name="Text 4"/>
          <p:cNvSpPr/>
          <p:nvPr/>
        </p:nvSpPr>
        <p:spPr>
          <a:xfrm>
            <a:off x="4286250" y="1415802"/>
            <a:ext cx="571500" cy="13841"/>
          </a:xfrm>
          <a:prstGeom prst="rect">
            <a:avLst/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728365" y="1571923"/>
            <a:ext cx="428960" cy="10007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7880"/>
              </a:lnSpc>
              <a:buNone/>
            </a:pPr>
            <a:r>
              <a:rPr lang="en-US" sz="78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7880" dirty="0"/>
          </a:p>
        </p:txBody>
      </p:sp>
      <p:sp>
        <p:nvSpPr>
          <p:cNvPr id="8" name="Text 6"/>
          <p:cNvSpPr/>
          <p:nvPr/>
        </p:nvSpPr>
        <p:spPr>
          <a:xfrm>
            <a:off x="1292715" y="1715393"/>
            <a:ext cx="6558570" cy="9052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63"/>
              </a:lnSpc>
              <a:buNone/>
            </a:pP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futuro de Venezuela no depende del precio del petróleo, sino de la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capacidad de sus ciudadanos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la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fortaleza de sus instituciones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y el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coraje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de construir un modelo económico basado en la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libertad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, la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productividad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y la </a:t>
            </a:r>
            <a:r>
              <a:rPr lang="en-US" sz="1460" b="1" kern="0" spc="15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justicia</a:t>
            </a:r>
            <a:r>
              <a:rPr lang="en-US" sz="1460" kern="0" spc="1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.</a:t>
            </a:r>
            <a:endParaRPr lang="en-US" sz="1460" dirty="0"/>
          </a:p>
        </p:txBody>
      </p:sp>
      <p:sp>
        <p:nvSpPr>
          <p:cNvPr id="9" name="Text 7"/>
          <p:cNvSpPr/>
          <p:nvPr/>
        </p:nvSpPr>
        <p:spPr>
          <a:xfrm>
            <a:off x="8007102" y="2006054"/>
            <a:ext cx="428960" cy="100072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7880"/>
              </a:lnSpc>
              <a:buNone/>
            </a:pPr>
            <a:r>
              <a:rPr lang="en-US" sz="788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"</a:t>
            </a:r>
            <a:endParaRPr lang="en-US" sz="7880" dirty="0"/>
          </a:p>
        </p:txBody>
      </p:sp>
      <p:sp>
        <p:nvSpPr>
          <p:cNvPr id="10" name="Text 8"/>
          <p:cNvSpPr/>
          <p:nvPr/>
        </p:nvSpPr>
        <p:spPr>
          <a:xfrm>
            <a:off x="4100364" y="2888010"/>
            <a:ext cx="356741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 rot="2700000">
            <a:off x="4543425" y="2863304"/>
            <a:ext cx="57150" cy="57150"/>
          </a:xfrm>
          <a:prstGeom prst="rect">
            <a:avLst/>
          </a:prstGeom>
          <a:solidFill>
            <a:srgbClr val="D4A853">
              <a:alpha val="70000"/>
            </a:srgbClr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4686895" y="2888010"/>
            <a:ext cx="356741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1632414" y="3178225"/>
            <a:ext cx="5879023" cy="20523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1616"/>
              </a:lnSpc>
              <a:buNone/>
            </a:pPr>
            <a:r>
              <a:rPr lang="en-US" sz="1010" i="1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transformación económica de Venezuela es un imperativo moral y una necesidad histórica.</a:t>
            </a:r>
            <a:endParaRPr lang="en-US" sz="1010" dirty="0"/>
          </a:p>
        </p:txBody>
      </p:sp>
      <p:sp>
        <p:nvSpPr>
          <p:cNvPr id="14" name="Text 12"/>
          <p:cNvSpPr/>
          <p:nvPr/>
        </p:nvSpPr>
        <p:spPr>
          <a:xfrm>
            <a:off x="3410307" y="3526929"/>
            <a:ext cx="2323386" cy="2152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95"/>
              </a:lnSpc>
              <a:buNone/>
            </a:pPr>
            <a:r>
              <a:rPr lang="en-US" sz="1130" b="1" kern="0" spc="45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momento de actuar es ahora.</a:t>
            </a:r>
            <a:endParaRPr lang="en-US" sz="1130" dirty="0"/>
          </a:p>
        </p:txBody>
      </p:sp>
      <p:sp>
        <p:nvSpPr>
          <p:cNvPr id="15" name="Text 13"/>
          <p:cNvSpPr/>
          <p:nvPr/>
        </p:nvSpPr>
        <p:spPr>
          <a:xfrm>
            <a:off x="4143375" y="3999905"/>
            <a:ext cx="857250" cy="1012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50000">
                <a:srgbClr val="D4A853"/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0C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>
            <a:alphaModFix amt="3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5485" y="1500188"/>
            <a:ext cx="1928515" cy="21431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66725" y="1961257"/>
            <a:ext cx="2609850" cy="21580"/>
          </a:xfrm>
          <a:custGeom>
            <a:avLst/>
            <a:gdLst/>
            <a:ahLst/>
            <a:cxnLst/>
            <a:rect l="l" t="t" r="r" b="b"/>
            <a:pathLst>
              <a:path w="2609850" h="21580">
                <a:moveTo>
                  <a:pt x="86360" y="0"/>
                </a:moveTo>
                <a:lnTo>
                  <a:pt x="2523490" y="0"/>
                </a:lnTo>
                <a:lnTo>
                  <a:pt x="2544906" y="2698"/>
                </a:lnTo>
                <a:lnTo>
                  <a:pt x="2553535" y="5395"/>
                </a:lnTo>
                <a:lnTo>
                  <a:pt x="2559990" y="8093"/>
                </a:lnTo>
                <a:lnTo>
                  <a:pt x="2565290" y="10790"/>
                </a:lnTo>
                <a:lnTo>
                  <a:pt x="2569833" y="13488"/>
                </a:lnTo>
                <a:lnTo>
                  <a:pt x="2573824" y="16185"/>
                </a:lnTo>
                <a:lnTo>
                  <a:pt x="2577387" y="18883"/>
                </a:lnTo>
                <a:lnTo>
                  <a:pt x="2580600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3267075" y="1961257"/>
            <a:ext cx="2609850" cy="21580"/>
          </a:xfrm>
          <a:custGeom>
            <a:avLst/>
            <a:gdLst/>
            <a:ahLst/>
            <a:cxnLst/>
            <a:rect l="l" t="t" r="r" b="b"/>
            <a:pathLst>
              <a:path w="2609850" h="21580">
                <a:moveTo>
                  <a:pt x="86360" y="0"/>
                </a:moveTo>
                <a:lnTo>
                  <a:pt x="2523490" y="0"/>
                </a:lnTo>
                <a:lnTo>
                  <a:pt x="2544906" y="2698"/>
                </a:lnTo>
                <a:lnTo>
                  <a:pt x="2553535" y="5395"/>
                </a:lnTo>
                <a:lnTo>
                  <a:pt x="2559990" y="8093"/>
                </a:lnTo>
                <a:lnTo>
                  <a:pt x="2565290" y="10790"/>
                </a:lnTo>
                <a:lnTo>
                  <a:pt x="2569833" y="13488"/>
                </a:lnTo>
                <a:lnTo>
                  <a:pt x="2573824" y="16185"/>
                </a:lnTo>
                <a:lnTo>
                  <a:pt x="2577387" y="18883"/>
                </a:lnTo>
                <a:lnTo>
                  <a:pt x="2580600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6067425" y="1961257"/>
            <a:ext cx="2609850" cy="21580"/>
          </a:xfrm>
          <a:custGeom>
            <a:avLst/>
            <a:gdLst/>
            <a:ahLst/>
            <a:cxnLst/>
            <a:rect l="l" t="t" r="r" b="b"/>
            <a:pathLst>
              <a:path w="2609850" h="21580">
                <a:moveTo>
                  <a:pt x="86360" y="0"/>
                </a:moveTo>
                <a:lnTo>
                  <a:pt x="2523490" y="0"/>
                </a:lnTo>
                <a:lnTo>
                  <a:pt x="2544906" y="2698"/>
                </a:lnTo>
                <a:lnTo>
                  <a:pt x="2553535" y="5395"/>
                </a:lnTo>
                <a:lnTo>
                  <a:pt x="2559990" y="8093"/>
                </a:lnTo>
                <a:lnTo>
                  <a:pt x="2565290" y="10790"/>
                </a:lnTo>
                <a:lnTo>
                  <a:pt x="2569833" y="13488"/>
                </a:lnTo>
                <a:lnTo>
                  <a:pt x="2573824" y="16185"/>
                </a:lnTo>
                <a:lnTo>
                  <a:pt x="2577387" y="18883"/>
                </a:lnTo>
                <a:lnTo>
                  <a:pt x="2580600" y="21580"/>
                </a:lnTo>
                <a:lnTo>
                  <a:pt x="29250" y="21580"/>
                </a:lnTo>
                <a:lnTo>
                  <a:pt x="32463" y="18883"/>
                </a:lnTo>
                <a:lnTo>
                  <a:pt x="36026" y="16185"/>
                </a:lnTo>
                <a:lnTo>
                  <a:pt x="40017" y="13488"/>
                </a:lnTo>
                <a:lnTo>
                  <a:pt x="44560" y="10790"/>
                </a:lnTo>
                <a:lnTo>
                  <a:pt x="49860" y="8093"/>
                </a:lnTo>
                <a:lnTo>
                  <a:pt x="56315" y="5395"/>
                </a:lnTo>
                <a:lnTo>
                  <a:pt x="64944" y="2698"/>
                </a:lnTo>
                <a:close/>
              </a:path>
            </a:pathLst>
          </a:custGeom>
          <a:gradFill rotWithShape="1">
            <a:gsLst>
              <a:gs pos="0">
                <a:srgbClr val="D4A853"/>
              </a:gs>
              <a:gs pos="100000">
                <a:srgbClr val="D4A853">
                  <a:alpha val="3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6286500" y="0"/>
            <a:ext cx="2857500" cy="2857500"/>
          </a:xfrm>
          <a:prstGeom prst="ellipse">
            <a:avLst/>
          </a:prstGeom>
          <a:gradFill rotWithShape="1">
            <a:gsLst>
              <a:gs pos="0">
                <a:srgbClr val="D4A853">
                  <a:alpha val="4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0" y="2642892"/>
            <a:ext cx="2500589" cy="2500608"/>
          </a:xfrm>
          <a:prstGeom prst="ellipse">
            <a:avLst/>
          </a:prstGeom>
          <a:gradFill rotWithShape="1">
            <a:gsLst>
              <a:gs pos="0">
                <a:srgbClr val="D4A853">
                  <a:alpha val="3000"/>
                </a:srgbClr>
              </a:gs>
              <a:gs pos="7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81138" y="422077"/>
            <a:ext cx="193328" cy="19332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593939" y="314920"/>
            <a:ext cx="5956122" cy="4076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3210"/>
              </a:lnSpc>
              <a:buNone/>
            </a:pPr>
            <a:r>
              <a:rPr lang="en-US" sz="2140" b="1" kern="0" spc="60" dirty="0">
                <a:solidFill>
                  <a:srgbClr val="F0F4F8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El Rol de los Ingenieros en la Reconstrucción</a:t>
            </a:r>
            <a:endParaRPr lang="en-US" sz="214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69535" y="422077"/>
            <a:ext cx="193328" cy="193328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4286250" y="808881"/>
            <a:ext cx="571500" cy="21580"/>
          </a:xfrm>
          <a:prstGeom prst="roundRect">
            <a:avLst>
              <a:gd name="adj" fmla="val 64736"/>
            </a:avLst>
          </a:prstGeom>
          <a:solidFill>
            <a:srgbClr val="D4A853"/>
          </a:soli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7"/>
          <p:cNvSpPr/>
          <p:nvPr/>
        </p:nvSpPr>
        <p:spPr>
          <a:xfrm>
            <a:off x="893015" y="973931"/>
            <a:ext cx="7357821" cy="816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67"/>
              </a:lnSpc>
              <a:buNone/>
            </a:pPr>
            <a:r>
              <a:rPr lang="en-US" sz="1350" b="1" i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«</a:t>
            </a:r>
            <a:r>
              <a:rPr lang="en-US" sz="101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Los ingenieros venezolanos son fundamentales en la reconstrucción económica: su </a:t>
            </a:r>
            <a:r>
              <a:rPr lang="en-US" sz="1010" b="1" i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formación técnica</a:t>
            </a:r>
            <a:r>
              <a:rPr lang="en-US" sz="101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10" b="1" i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 analítica</a:t>
            </a:r>
            <a:r>
              <a:rPr lang="en-US" sz="101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</a:t>
            </a:r>
            <a:r>
              <a:rPr lang="en-US" sz="1010" b="1" i="1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visión de sistemas</a:t>
            </a:r>
            <a:r>
              <a:rPr lang="en-US" sz="101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los convierte en actores clave para diseñar, ejecutar y supervisar la transformación productiva del país. </a:t>
            </a:r>
            <a:r>
              <a:rPr lang="en-US" sz="1350" b="1" i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»</a:t>
            </a:r>
            <a:endParaRPr lang="en-US" sz="1010" dirty="0"/>
          </a:p>
        </p:txBody>
      </p:sp>
      <p:sp>
        <p:nvSpPr>
          <p:cNvPr id="13" name="Text 8"/>
          <p:cNvSpPr/>
          <p:nvPr/>
        </p:nvSpPr>
        <p:spPr>
          <a:xfrm>
            <a:off x="-527685" y="3491507"/>
            <a:ext cx="2628900" cy="1869281"/>
          </a:xfrm>
          <a:prstGeom prst="roundRect">
            <a:avLst>
              <a:gd name="adj" fmla="val 4620"/>
            </a:avLst>
          </a:prstGeom>
          <a:gradFill rotWithShape="1">
            <a:gsLst>
              <a:gs pos="0">
                <a:srgbClr val="162A40">
                  <a:alpha val="95000"/>
                </a:srgbClr>
              </a:gs>
              <a:gs pos="100000">
                <a:srgbClr val="0C1B2A">
                  <a:alpha val="90000"/>
                </a:srgbClr>
              </a:gs>
            </a:gsLst>
            <a:lin ang="2700000" scaled="1"/>
          </a:gra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9"/>
          <p:cNvSpPr/>
          <p:nvPr/>
        </p:nvSpPr>
        <p:spPr>
          <a:xfrm>
            <a:off x="638175" y="2190452"/>
            <a:ext cx="285750" cy="314325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01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1</a:t>
            </a:r>
            <a:endParaRPr lang="en-US" sz="1010" dirty="0"/>
          </a:p>
        </p:txBody>
      </p:sp>
      <p:sp>
        <p:nvSpPr>
          <p:cNvPr id="15" name="Text 10"/>
          <p:cNvSpPr/>
          <p:nvPr/>
        </p:nvSpPr>
        <p:spPr>
          <a:xfrm>
            <a:off x="1024235" y="216187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9391" y="2267033"/>
            <a:ext cx="132588" cy="13258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38175" y="2619077"/>
            <a:ext cx="2493645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60"/>
              </a:lnSpc>
              <a:spcAft>
                <a:spcPts val="560"/>
              </a:spcAft>
              <a:buNone/>
            </a:pPr>
            <a:r>
              <a:rPr lang="en-US" sz="124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Planificación</a:t>
            </a:r>
            <a:endParaRPr lang="en-US" sz="1240" dirty="0"/>
          </a:p>
        </p:txBody>
      </p:sp>
      <p:sp>
        <p:nvSpPr>
          <p:cNvPr id="18" name="Text 12"/>
          <p:cNvSpPr/>
          <p:nvPr/>
        </p:nvSpPr>
        <p:spPr>
          <a:xfrm>
            <a:off x="638175" y="2926259"/>
            <a:ext cx="2312289" cy="71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Diseño de infraestructura, sistemas industriales y soluciones tecnológicas para la nueva economía. Planificación estratégica de proyectos de reconstrucción nacional.</a:t>
            </a:r>
            <a:endParaRPr lang="en-US" sz="870" dirty="0"/>
          </a:p>
        </p:txBody>
      </p:sp>
      <p:sp>
        <p:nvSpPr>
          <p:cNvPr id="19" name="Text 13"/>
          <p:cNvSpPr/>
          <p:nvPr/>
        </p:nvSpPr>
        <p:spPr>
          <a:xfrm>
            <a:off x="3257550" y="1951732"/>
            <a:ext cx="2628900" cy="1869281"/>
          </a:xfrm>
          <a:prstGeom prst="roundRect">
            <a:avLst>
              <a:gd name="adj" fmla="val 4620"/>
            </a:avLst>
          </a:prstGeom>
          <a:gradFill rotWithShape="1">
            <a:gsLst>
              <a:gs pos="0">
                <a:srgbClr val="162A40">
                  <a:alpha val="95000"/>
                </a:srgbClr>
              </a:gs>
              <a:gs pos="100000">
                <a:srgbClr val="0C1B2A">
                  <a:alpha val="90000"/>
                </a:srgbClr>
              </a:gs>
            </a:gsLst>
            <a:lin ang="2700000" scaled="1"/>
          </a:gra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4"/>
          <p:cNvSpPr/>
          <p:nvPr/>
        </p:nvSpPr>
        <p:spPr>
          <a:xfrm>
            <a:off x="3438525" y="2190452"/>
            <a:ext cx="285750" cy="314325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01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2</a:t>
            </a:r>
            <a:endParaRPr lang="en-US" sz="1010" dirty="0"/>
          </a:p>
        </p:txBody>
      </p:sp>
      <p:sp>
        <p:nvSpPr>
          <p:cNvPr id="21" name="Text 15"/>
          <p:cNvSpPr/>
          <p:nvPr/>
        </p:nvSpPr>
        <p:spPr>
          <a:xfrm>
            <a:off x="3824585" y="216187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29741" y="2267033"/>
            <a:ext cx="132588" cy="132588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3438525" y="2619077"/>
            <a:ext cx="2493645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60"/>
              </a:lnSpc>
              <a:spcAft>
                <a:spcPts val="560"/>
              </a:spcAft>
              <a:buNone/>
            </a:pPr>
            <a:r>
              <a:rPr lang="en-US" sz="124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Ejecución</a:t>
            </a:r>
            <a:endParaRPr lang="en-US" sz="1240" dirty="0"/>
          </a:p>
        </p:txBody>
      </p:sp>
      <p:sp>
        <p:nvSpPr>
          <p:cNvPr id="24" name="Text 17"/>
          <p:cNvSpPr/>
          <p:nvPr/>
        </p:nvSpPr>
        <p:spPr>
          <a:xfrm>
            <a:off x="3438525" y="2926259"/>
            <a:ext cx="2312289" cy="71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Dirección técnica de la reestructuración industrial, petrolera y de servicios públicos. Liderazgo operativo en la transformación productiva del país.</a:t>
            </a:r>
            <a:endParaRPr lang="en-US" sz="870" dirty="0"/>
          </a:p>
        </p:txBody>
      </p:sp>
      <p:sp>
        <p:nvSpPr>
          <p:cNvPr id="25" name="Text 18"/>
          <p:cNvSpPr/>
          <p:nvPr/>
        </p:nvSpPr>
        <p:spPr>
          <a:xfrm>
            <a:off x="6057900" y="1951732"/>
            <a:ext cx="2628900" cy="1869281"/>
          </a:xfrm>
          <a:prstGeom prst="roundRect">
            <a:avLst>
              <a:gd name="adj" fmla="val 4620"/>
            </a:avLst>
          </a:prstGeom>
          <a:gradFill rotWithShape="1">
            <a:gsLst>
              <a:gs pos="0">
                <a:srgbClr val="162A40">
                  <a:alpha val="95000"/>
                </a:srgbClr>
              </a:gs>
              <a:gs pos="100000">
                <a:srgbClr val="0C1B2A">
                  <a:alpha val="90000"/>
                </a:srgbClr>
              </a:gs>
            </a:gsLst>
            <a:lin ang="2700000" scaled="1"/>
          </a:gradFill>
          <a:ln w="9525">
            <a:solidFill>
              <a:srgbClr val="D4A853">
                <a:alpha val="20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19"/>
          <p:cNvSpPr/>
          <p:nvPr/>
        </p:nvSpPr>
        <p:spPr>
          <a:xfrm>
            <a:off x="6238875" y="2190452"/>
            <a:ext cx="285750" cy="314325"/>
          </a:xfrm>
          <a:prstGeom prst="ellipse">
            <a:avLst/>
          </a:prstGeom>
          <a:gradFill rotWithShape="1">
            <a:gsLst>
              <a:gs pos="0">
                <a:srgbClr val="D4A853"/>
              </a:gs>
              <a:gs pos="100000">
                <a:srgbClr val="B8912E"/>
              </a:gs>
            </a:gsLst>
            <a:lin ang="2700000" scaled="1"/>
          </a:gradFill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010" b="1" dirty="0">
                <a:solidFill>
                  <a:srgbClr val="0C1B2A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3</a:t>
            </a:r>
            <a:endParaRPr lang="en-US" sz="1010" dirty="0"/>
          </a:p>
        </p:txBody>
      </p:sp>
      <p:sp>
        <p:nvSpPr>
          <p:cNvPr id="27" name="Text 20"/>
          <p:cNvSpPr/>
          <p:nvPr/>
        </p:nvSpPr>
        <p:spPr>
          <a:xfrm>
            <a:off x="6624935" y="2161877"/>
            <a:ext cx="342900" cy="342900"/>
          </a:xfrm>
          <a:prstGeom prst="ellipse">
            <a:avLst/>
          </a:prstGeom>
          <a:solidFill>
            <a:srgbClr val="D4A853">
              <a:alpha val="12000"/>
            </a:srgbClr>
          </a:solidFill>
          <a:ln w="9525">
            <a:solidFill>
              <a:srgbClr val="D4A853">
                <a:alpha val="25000"/>
              </a:srgbClr>
            </a:solidFill>
          </a:ln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30091" y="2267033"/>
            <a:ext cx="132588" cy="132588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6238875" y="2619077"/>
            <a:ext cx="2493645" cy="2361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60"/>
              </a:lnSpc>
              <a:spcAft>
                <a:spcPts val="560"/>
              </a:spcAft>
              <a:buNone/>
            </a:pPr>
            <a:r>
              <a:rPr lang="en-US" sz="1240" b="1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Innovación</a:t>
            </a:r>
            <a:endParaRPr lang="en-US" sz="1240" dirty="0"/>
          </a:p>
        </p:txBody>
      </p:sp>
      <p:sp>
        <p:nvSpPr>
          <p:cNvPr id="30" name="Text 22"/>
          <p:cNvSpPr/>
          <p:nvPr/>
        </p:nvSpPr>
        <p:spPr>
          <a:xfrm>
            <a:off x="6238875" y="2926259"/>
            <a:ext cx="2312289" cy="71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49"/>
              </a:lnSpc>
              <a:buNone/>
            </a:pPr>
            <a:r>
              <a:rPr lang="en-US" sz="87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Desarrollo de nuevas industrias, transferencia tecnológica y emprendimiento de alto valor. Creación de soluciones para una economía diversificada y competitiva.</a:t>
            </a:r>
            <a:endParaRPr lang="en-US" sz="870" dirty="0"/>
          </a:p>
        </p:txBody>
      </p:sp>
      <p:sp>
        <p:nvSpPr>
          <p:cNvPr id="31" name="Text 23"/>
          <p:cNvSpPr/>
          <p:nvPr/>
        </p:nvSpPr>
        <p:spPr>
          <a:xfrm>
            <a:off x="2975074" y="4234607"/>
            <a:ext cx="1428750" cy="7590"/>
          </a:xfrm>
          <a:prstGeom prst="rect">
            <a:avLst/>
          </a:pr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D4A853">
                  <a:alpha val="4000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2" name="Image 6" descr="preencoded.png"/>
          <p:cNvPicPr>
            <a:picLocks noChangeAspect="1"/>
          </p:cNvPicPr>
          <p:nvPr/>
        </p:nvPicPr>
        <p:blipFill>
          <a:blip>
            <a:alphaModFix amt="60000"/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05632" y="4172108"/>
            <a:ext cx="132588" cy="132588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4740027" y="4234607"/>
            <a:ext cx="1428750" cy="7590"/>
          </a:xfrm>
          <a:prstGeom prst="rect">
            <a:avLst/>
          </a:prstGeom>
          <a:gradFill rotWithShape="1">
            <a:gsLst>
              <a:gs pos="0">
                <a:srgbClr val="D4A853">
                  <a:alpha val="4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  <p:txBody>
          <a:bodyPr wrap="none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25"/>
          <p:cNvSpPr/>
          <p:nvPr/>
        </p:nvSpPr>
        <p:spPr>
          <a:xfrm>
            <a:off x="169164" y="4420344"/>
            <a:ext cx="8805672" cy="300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70"/>
              </a:lnSpc>
              <a:buNone/>
            </a:pPr>
            <a:r>
              <a:rPr lang="en-US" sz="1580" b="1" kern="0" spc="340" dirty="0">
                <a:solidFill>
                  <a:srgbClr val="D4A853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GRACIAS</a:t>
            </a:r>
            <a:endParaRPr lang="en-US" sz="1580" dirty="0"/>
          </a:p>
        </p:txBody>
      </p:sp>
      <p:sp>
        <p:nvSpPr>
          <p:cNvPr id="35" name="Text 26"/>
          <p:cNvSpPr/>
          <p:nvPr/>
        </p:nvSpPr>
        <p:spPr>
          <a:xfrm>
            <a:off x="213747" y="4764435"/>
            <a:ext cx="9052560" cy="150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85"/>
              </a:lnSpc>
              <a:spcBef>
                <a:spcPts val="340"/>
              </a:spcBef>
              <a:buNone/>
            </a:pPr>
            <a:r>
              <a:rPr lang="en-US" sz="790" kern="0" spc="6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futuro se construye con </a:t>
            </a:r>
            <a:r>
              <a:rPr lang="es-VE" sz="790" kern="0" spc="60" noProof="0" dirty="0">
                <a:solidFill>
                  <a:srgbClr val="8DA4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tenacidad, conocimiento, compromiso, acción y humildad</a:t>
            </a:r>
            <a:endParaRPr lang="en-US" sz="79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3084</Words>
  <Application>Microsoft Office PowerPoint</Application>
  <PresentationFormat>On-screen Show (16:9)</PresentationFormat>
  <Paragraphs>451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Constantia</vt:lpstr>
      <vt:lpstr>Lora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subject>PptxGenJS Presentation</dc:subject>
  <dc:creator>docgen</dc:creator>
  <cp:lastModifiedBy>Aurelio Useche Kislinger</cp:lastModifiedBy>
  <cp:revision>2</cp:revision>
  <dcterms:created xsi:type="dcterms:W3CDTF">2026-04-18T21:20:43Z</dcterms:created>
  <dcterms:modified xsi:type="dcterms:W3CDTF">2026-04-30T12:11:14Z</dcterms:modified>
</cp:coreProperties>
</file>